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Work Sans" pitchFamily="2" charset="77"/>
      <p:regular r:id="rId52"/>
      <p:bold r:id="rId53"/>
      <p:italic r:id="rId54"/>
      <p:boldItalic r:id="rId55"/>
    </p:embeddedFont>
    <p:embeddedFont>
      <p:font typeface="Work Sans SemiBold" panose="020F0502020204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AwDrfD1161lnhDwPB07zoUzlX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al Li" initials="" lastIdx="1" clrIdx="0"/>
  <p:cmAuthor id="1" name="Sarah Megan Jacob" initials="" lastIdx="2" clrIdx="1"/>
  <p:cmAuthor id="2" name="Steven L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63"/>
    <p:restoredTop sz="94655"/>
  </p:normalViewPr>
  <p:slideViewPr>
    <p:cSldViewPr snapToGrid="0">
      <p:cViewPr varScale="1">
        <p:scale>
          <a:sx n="77" d="100"/>
          <a:sy n="77" d="100"/>
        </p:scale>
        <p:origin x="192" y="2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0-04T19:14:37.486" idx="1">
    <p:pos x="6000" y="0"/>
    <p:text>@smjacob@stanford.edu added some stuff in speaker notes to mention from the rubric!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WdCpV5I"/>
      </p:ext>
    </p:extLst>
  </p:cm>
  <p:cm authorId="1" dt="2024-10-04T16:47:11.560" idx="1">
    <p:pos x="6000" y="0"/>
    <p:text>awesome -- i also added straight up slides for presentation/appendix if we want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Was5Mi4"/>
      </p:ext>
    </p:extLst>
  </p:cm>
  <p:cm authorId="2" dt="2024-10-04T18:01:51.421" idx="1">
    <p:pos x="6000" y="0"/>
    <p:text>also should we change up all the names to be something dif than their original names?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Was5MkI"/>
      </p:ext>
    </p:extLst>
  </p:cm>
  <p:cm authorId="1" dt="2024-10-04T19:14:37.486" idx="2">
    <p:pos x="6000" y="0"/>
    <p:text>they said its ok if no last names!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Was5Mk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998a4623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f998a4623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Nextdoor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posted on Facebook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Downtown Palo Alto &amp; tourists at Main Quad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f998a4623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92d7e62b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f92d7e62ba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were the interviews conducted?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 roles for each interview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Apparatus – any equipment/software used (transcribing,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rubric: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location, recruitment, compensation, script, apparatus, etc.</a:t>
            </a:r>
            <a:endParaRPr/>
          </a:p>
        </p:txBody>
      </p:sp>
      <p:sp>
        <p:nvSpPr>
          <p:cNvPr id="152" name="Google Shape;152;g2f92d7e62ba_1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998a462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f998a4623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were the interviews conducted?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 roles for each interview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Apparatus – any equipment/software used (transcribing,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rubric: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location, recruitment, compensation, script, apparatus, etc.</a:t>
            </a:r>
            <a:endParaRPr/>
          </a:p>
        </p:txBody>
      </p:sp>
      <p:sp>
        <p:nvSpPr>
          <p:cNvPr id="178" name="Google Shape;178;g2f998a46230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835d2d13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0835d2d13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WHEN: also working with timezones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SCRIPT: 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and focusing on emotions (Challenges, Motivations, Success)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APPARATUS: With consent, recorded Zoom participants, audio recorded one in-person interview, and took notes for the other in-person interviews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ETHICS: We offered them coffee on us for their time, established </a:t>
            </a: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trust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through conversation, made it feel like a conversation and not transactional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g30835d2d13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96aca58e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f96aca58e9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f96aca58e9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96fb7be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f96fb7be4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f96fb7be4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96fb7be4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2f96fb7be49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f96fb7be49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96aca58e9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f96aca58e9_3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f96aca58e9_3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f998a4623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f998a46230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f998a46230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92d7e62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g2f92d7e62b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g2f92d7e62b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829ee6e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0829ee6ee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0829ee6ee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829ee6ee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30829ee6ee6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0829ee6ee6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829ee6ee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0829ee6ee6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30829ee6ee6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998a4623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f998a46230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2f998a46230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82fee3c3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082fee3c3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082fee3c3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82fee3c3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3082fee3c3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082fee3c3b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82fee3c3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3082fee3c3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082fee3c3b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998a462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f998a46230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f998a46230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0835d2d1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0835d2d1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30835d2d1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0835d2d1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30835d2d13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0835d2d13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835d2d1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30835d2d131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0835d2d131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f998a4623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f998a46230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f998a46230_0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835d2d13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30835d2d131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30835d2d131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835d2d13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30835d2d131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30835d2d131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f998a46230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2f998a46230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2f998a46230_3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0835d2d13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30835d2d131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30835d2d131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f96aca58e9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2f96aca58e9_3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f96aca58e9_3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f998a4623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2f998a46230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2f998a46230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998a4623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2f998a46230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2f998a46230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0829ee6ee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30829ee6ee6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30829ee6ee6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92d7e62b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2f92d7e62ba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2f92d7e62ba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f998a462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2f998a46230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2f998a46230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829ee6ee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30829ee6ee6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30829ee6ee6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f998a4623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f998a4623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2f998a46230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0835d2d13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30835d2d131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30835d2d131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f998a4623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f998a46230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2f998a46230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92d7e62b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f92d7e62ba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f92d7e62ba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92d7e62b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f92d7e62ba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f92d7e62ba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96aca58e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f96aca58e9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Different age groups (teens, young adults, adults, and seniors)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Varied priorities, considering students, parents, working adults, and retirees.</a:t>
            </a: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Different levels of reliance on technology and social media.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f96aca58e9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998a462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f998a4623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Nextdoor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posted on Facebook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f998a4623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2936735" y="960298"/>
            <a:ext cx="3238500" cy="3238500"/>
          </a:xfrm>
          <a:prstGeom prst="ellipse">
            <a:avLst/>
          </a:prstGeom>
          <a:solidFill>
            <a:srgbClr val="F6F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-79" y="342900"/>
            <a:ext cx="91440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STANFORD CS 147: INTRODUCTION TO HUMAN-COMPUTER INTERACTION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907383" y="4666053"/>
            <a:ext cx="33337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SARAH JACOB, STEVEN LE, KRYSTAL LI, &amp; LAUREN YU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-266" y="2136527"/>
            <a:ext cx="9144521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rgbClr val="18181A"/>
                </a:solidFill>
              </a:rPr>
              <a:t>Needfinding</a:t>
            </a:r>
            <a:endParaRPr sz="6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-75" y="1788225"/>
            <a:ext cx="91440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ASSIGNMENT 1</a:t>
            </a: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998a46230_0_25"/>
          <p:cNvSpPr/>
          <p:nvPr/>
        </p:nvSpPr>
        <p:spPr>
          <a:xfrm>
            <a:off x="5331100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4" name="Google Shape;144;g2f998a46230_0_25"/>
          <p:cNvSpPr/>
          <p:nvPr/>
        </p:nvSpPr>
        <p:spPr>
          <a:xfrm>
            <a:off x="478521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f998a46230_0_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00" y="878250"/>
            <a:ext cx="5668851" cy="89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f998a46230_0_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00" y="1858727"/>
            <a:ext cx="5668849" cy="86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f998a46230_0_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450" y="2869085"/>
            <a:ext cx="2607508" cy="173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998a46230_0_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700" y="2869085"/>
            <a:ext cx="3041351" cy="17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g2f92d7e62ba_1_44"/>
          <p:cNvCxnSpPr/>
          <p:nvPr/>
        </p:nvCxnSpPr>
        <p:spPr>
          <a:xfrm>
            <a:off x="-24823" y="2560391"/>
            <a:ext cx="11005200" cy="17400"/>
          </a:xfrm>
          <a:prstGeom prst="straightConnector1">
            <a:avLst/>
          </a:prstGeom>
          <a:solidFill>
            <a:srgbClr val="F6F1EA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5" name="Google Shape;155;g2f92d7e62ba_1_44"/>
          <p:cNvGrpSpPr/>
          <p:nvPr/>
        </p:nvGrpSpPr>
        <p:grpSpPr>
          <a:xfrm>
            <a:off x="5540135" y="1639850"/>
            <a:ext cx="1504800" cy="1489300"/>
            <a:chOff x="5540135" y="1639850"/>
            <a:chExt cx="1504800" cy="1489300"/>
          </a:xfrm>
        </p:grpSpPr>
        <p:pic>
          <p:nvPicPr>
            <p:cNvPr id="156" name="Google Shape;156;g2f92d7e62ba_1_4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7" name="Google Shape;157;g2f92d7e62ba_1_44"/>
            <p:cNvPicPr preferRelativeResize="0"/>
            <p:nvPr/>
          </p:nvPicPr>
          <p:blipFill rotWithShape="1">
            <a:blip r:embed="rId4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58" name="Google Shape;158;g2f92d7e62ba_1_44"/>
          <p:cNvSpPr/>
          <p:nvPr/>
        </p:nvSpPr>
        <p:spPr>
          <a:xfrm>
            <a:off x="2034275" y="1639800"/>
            <a:ext cx="1504800" cy="148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g2f92d7e62ba_1_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328" y="1639850"/>
            <a:ext cx="1504800" cy="1489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" name="Google Shape;160;g2f92d7e62ba_1_44"/>
          <p:cNvSpPr/>
          <p:nvPr/>
        </p:nvSpPr>
        <p:spPr>
          <a:xfrm>
            <a:off x="478526" y="342900"/>
            <a:ext cx="1848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f92d7e62ba_1_44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f92d7e62ba_1_44"/>
          <p:cNvSpPr/>
          <p:nvPr/>
        </p:nvSpPr>
        <p:spPr>
          <a:xfrm>
            <a:off x="478525" y="948052"/>
            <a:ext cx="35223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We interviewed…</a:t>
            </a: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3" name="Google Shape;163;g2f92d7e62ba_1_44"/>
          <p:cNvSpPr/>
          <p:nvPr/>
        </p:nvSpPr>
        <p:spPr>
          <a:xfrm>
            <a:off x="5463025" y="3219400"/>
            <a:ext cx="16590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Madison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21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ROTC Nursing Student + Business Owner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South Orange, NJ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4" name="Google Shape;164;g2f92d7e62ba_1_44"/>
          <p:cNvSpPr/>
          <p:nvPr/>
        </p:nvSpPr>
        <p:spPr>
          <a:xfrm>
            <a:off x="3647302" y="3219467"/>
            <a:ext cx="1812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Ann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66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Retired Librarian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Santa Clara, CA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65" name="Google Shape;165;g2f92d7e62ba_1_44"/>
          <p:cNvGrpSpPr/>
          <p:nvPr/>
        </p:nvGrpSpPr>
        <p:grpSpPr>
          <a:xfrm>
            <a:off x="3801486" y="1639850"/>
            <a:ext cx="1504800" cy="1489289"/>
            <a:chOff x="3801486" y="1639850"/>
            <a:chExt cx="1504800" cy="1489289"/>
          </a:xfrm>
        </p:grpSpPr>
        <p:sp>
          <p:nvSpPr>
            <p:cNvPr id="166" name="Google Shape;166;g2f92d7e62ba_1_44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g2f92d7e62ba_1_44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8" name="Google Shape;168;g2f92d7e62ba_1_44"/>
          <p:cNvSpPr/>
          <p:nvPr/>
        </p:nvSpPr>
        <p:spPr>
          <a:xfrm>
            <a:off x="1880150" y="3219393"/>
            <a:ext cx="18129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JJ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22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College Student + Caregiver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San Francisco, CA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9" name="Google Shape;169;g2f92d7e62ba_1_44"/>
          <p:cNvSpPr/>
          <p:nvPr/>
        </p:nvSpPr>
        <p:spPr>
          <a:xfrm>
            <a:off x="141500" y="3219398"/>
            <a:ext cx="18129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Andrew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17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High School Senior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Raleigh, NC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0" name="Google Shape;170;g2f92d7e62ba_1_4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79" y="1639850"/>
            <a:ext cx="1504800" cy="1489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1" name="Google Shape;171;g2f92d7e62ba_1_44"/>
          <p:cNvGrpSpPr/>
          <p:nvPr/>
        </p:nvGrpSpPr>
        <p:grpSpPr>
          <a:xfrm>
            <a:off x="7278775" y="1639950"/>
            <a:ext cx="1504800" cy="1489200"/>
            <a:chOff x="7278775" y="1639950"/>
            <a:chExt cx="1504800" cy="1489200"/>
          </a:xfrm>
        </p:grpSpPr>
        <p:sp>
          <p:nvSpPr>
            <p:cNvPr id="172" name="Google Shape;172;g2f92d7e62ba_1_44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g2f92d7e62ba_1_44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4" name="Google Shape;174;g2f92d7e62ba_1_44"/>
          <p:cNvSpPr/>
          <p:nvPr/>
        </p:nvSpPr>
        <p:spPr>
          <a:xfrm>
            <a:off x="7124725" y="3219409"/>
            <a:ext cx="1812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Alex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56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Mortgage Banker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Richmond, VA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g2f998a46230_0_50"/>
          <p:cNvCxnSpPr/>
          <p:nvPr/>
        </p:nvCxnSpPr>
        <p:spPr>
          <a:xfrm>
            <a:off x="2" y="2264216"/>
            <a:ext cx="11005200" cy="17400"/>
          </a:xfrm>
          <a:prstGeom prst="straightConnector1">
            <a:avLst/>
          </a:prstGeom>
          <a:solidFill>
            <a:srgbClr val="F6F1EA"/>
          </a:solidFill>
          <a:ln w="10575" cap="flat" cmpd="sng">
            <a:solidFill>
              <a:srgbClr val="37364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1" name="Google Shape;181;g2f998a46230_0_50"/>
          <p:cNvGrpSpPr/>
          <p:nvPr/>
        </p:nvGrpSpPr>
        <p:grpSpPr>
          <a:xfrm>
            <a:off x="3264917" y="1872161"/>
            <a:ext cx="657748" cy="650973"/>
            <a:chOff x="5540135" y="1639850"/>
            <a:chExt cx="1504800" cy="1489300"/>
          </a:xfrm>
        </p:grpSpPr>
        <p:pic>
          <p:nvPicPr>
            <p:cNvPr id="182" name="Google Shape;182;g2f998a46230_0_5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83" name="Google Shape;183;g2f998a46230_0_50"/>
            <p:cNvPicPr preferRelativeResize="0"/>
            <p:nvPr/>
          </p:nvPicPr>
          <p:blipFill rotWithShape="1">
            <a:blip r:embed="rId4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84" name="Google Shape;184;g2f998a46230_0_50"/>
          <p:cNvGrpSpPr/>
          <p:nvPr/>
        </p:nvGrpSpPr>
        <p:grpSpPr>
          <a:xfrm>
            <a:off x="4037419" y="1872213"/>
            <a:ext cx="657623" cy="651022"/>
            <a:chOff x="1031119" y="3276150"/>
            <a:chExt cx="657623" cy="651022"/>
          </a:xfrm>
        </p:grpSpPr>
        <p:sp>
          <p:nvSpPr>
            <p:cNvPr id="185" name="Google Shape;185;g2f998a46230_0_50"/>
            <p:cNvSpPr/>
            <p:nvPr/>
          </p:nvSpPr>
          <p:spPr>
            <a:xfrm>
              <a:off x="1031119" y="3276150"/>
              <a:ext cx="657600" cy="65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6" name="Google Shape;186;g2f998a46230_0_50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142" y="3276172"/>
              <a:ext cx="657600" cy="6510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7" name="Google Shape;187;g2f998a46230_0_50"/>
          <p:cNvSpPr/>
          <p:nvPr/>
        </p:nvSpPr>
        <p:spPr>
          <a:xfrm>
            <a:off x="478526" y="342900"/>
            <a:ext cx="1848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998a46230_0_50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f998a46230_0_50"/>
          <p:cNvSpPr/>
          <p:nvPr/>
        </p:nvSpPr>
        <p:spPr>
          <a:xfrm>
            <a:off x="478525" y="948050"/>
            <a:ext cx="4406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WHY these participants?</a:t>
            </a: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90" name="Google Shape;190;g2f998a46230_0_50"/>
          <p:cNvGrpSpPr/>
          <p:nvPr/>
        </p:nvGrpSpPr>
        <p:grpSpPr>
          <a:xfrm>
            <a:off x="7460153" y="1872236"/>
            <a:ext cx="657748" cy="650968"/>
            <a:chOff x="3801486" y="1639850"/>
            <a:chExt cx="1504800" cy="1489289"/>
          </a:xfrm>
        </p:grpSpPr>
        <p:sp>
          <p:nvSpPr>
            <p:cNvPr id="191" name="Google Shape;191;g2f998a46230_0_50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" name="Google Shape;192;g2f998a46230_0_50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93" name="Google Shape;193;g2f998a46230_0_5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577" y="1872147"/>
            <a:ext cx="657600" cy="651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94" name="Google Shape;194;g2f998a46230_0_50"/>
          <p:cNvGrpSpPr/>
          <p:nvPr/>
        </p:nvGrpSpPr>
        <p:grpSpPr>
          <a:xfrm>
            <a:off x="6276251" y="1872180"/>
            <a:ext cx="657748" cy="650929"/>
            <a:chOff x="7278775" y="1639950"/>
            <a:chExt cx="1504800" cy="1489200"/>
          </a:xfrm>
        </p:grpSpPr>
        <p:sp>
          <p:nvSpPr>
            <p:cNvPr id="195" name="Google Shape;195;g2f998a46230_0_50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6" name="Google Shape;196;g2f998a46230_0_50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97" name="Google Shape;197;g2f998a46230_0_50"/>
          <p:cNvSpPr txBox="1"/>
          <p:nvPr/>
        </p:nvSpPr>
        <p:spPr>
          <a:xfrm>
            <a:off x="2525725" y="2523200"/>
            <a:ext cx="59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17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8" name="Google Shape;198;g2f998a46230_0_50"/>
          <p:cNvSpPr txBox="1"/>
          <p:nvPr/>
        </p:nvSpPr>
        <p:spPr>
          <a:xfrm>
            <a:off x="3298150" y="2523200"/>
            <a:ext cx="59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21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9" name="Google Shape;199;g2f998a46230_0_50"/>
          <p:cNvSpPr txBox="1"/>
          <p:nvPr/>
        </p:nvSpPr>
        <p:spPr>
          <a:xfrm>
            <a:off x="4070575" y="2523200"/>
            <a:ext cx="59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22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0" name="Google Shape;200;g2f998a46230_0_50"/>
          <p:cNvSpPr txBox="1"/>
          <p:nvPr/>
        </p:nvSpPr>
        <p:spPr>
          <a:xfrm>
            <a:off x="6309463" y="2523200"/>
            <a:ext cx="59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56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1" name="Google Shape;201;g2f998a46230_0_50"/>
          <p:cNvSpPr txBox="1"/>
          <p:nvPr/>
        </p:nvSpPr>
        <p:spPr>
          <a:xfrm>
            <a:off x="7493363" y="2523200"/>
            <a:ext cx="59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66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2" name="Google Shape;202;g2f998a46230_0_50"/>
          <p:cNvSpPr/>
          <p:nvPr/>
        </p:nvSpPr>
        <p:spPr>
          <a:xfrm>
            <a:off x="478525" y="1817250"/>
            <a:ext cx="44061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Age Range</a:t>
            </a:r>
            <a:endParaRPr sz="2100" b="1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3" name="Google Shape;203;g2f998a46230_0_50"/>
          <p:cNvSpPr/>
          <p:nvPr/>
        </p:nvSpPr>
        <p:spPr>
          <a:xfrm>
            <a:off x="478525" y="3134075"/>
            <a:ext cx="63144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Wide Range of Daily Responsibilities</a:t>
            </a:r>
            <a:endParaRPr sz="2000" b="1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4" name="Google Shape;204;g2f998a46230_0_50"/>
          <p:cNvSpPr/>
          <p:nvPr/>
        </p:nvSpPr>
        <p:spPr>
          <a:xfrm>
            <a:off x="478525" y="3581075"/>
            <a:ext cx="63144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Gender and Income Diversity</a:t>
            </a:r>
            <a:endParaRPr sz="2000" b="1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5" name="Google Shape;205;g2f998a46230_0_50"/>
          <p:cNvSpPr/>
          <p:nvPr/>
        </p:nvSpPr>
        <p:spPr>
          <a:xfrm>
            <a:off x="478525" y="4060150"/>
            <a:ext cx="63144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Willingness to Speak to Us</a:t>
            </a:r>
            <a:endParaRPr sz="2000" b="1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835d2d131_0_104"/>
          <p:cNvSpPr/>
          <p:nvPr/>
        </p:nvSpPr>
        <p:spPr>
          <a:xfrm>
            <a:off x="496800" y="2146550"/>
            <a:ext cx="5906700" cy="17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WHERE: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Conducted 3 in-person interviews, 2 on Zoom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WHEN: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After outreach, scheduled meetings based on participants’ availability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SCRIPT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: Emphasis on listening to the user’s </a:t>
            </a: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stories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, asking “why”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APPARATUS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: Zoom and audio recordings, or written notes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ETHICS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:  Coffee on us for their time, established </a:t>
            </a: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trust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through conversation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LENGTH: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Our interviews ranged from 25 minutes to 50 minutes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905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•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PROCEDURE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: Most interviews had 2 people, one interviewing, another taking notes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g30835d2d131_0_104"/>
          <p:cNvSpPr/>
          <p:nvPr/>
        </p:nvSpPr>
        <p:spPr>
          <a:xfrm>
            <a:off x="496798" y="1195400"/>
            <a:ext cx="37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Our Interview Plan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30835d2d131_0_10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250" y="1024450"/>
            <a:ext cx="3761400" cy="37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4" name="Google Shape;214;g30835d2d131_0_104"/>
          <p:cNvSpPr/>
          <p:nvPr/>
        </p:nvSpPr>
        <p:spPr>
          <a:xfrm>
            <a:off x="5331100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5" name="Google Shape;215;g30835d2d131_0_104"/>
          <p:cNvSpPr/>
          <p:nvPr/>
        </p:nvSpPr>
        <p:spPr>
          <a:xfrm>
            <a:off x="478521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96aca58e9_1_8"/>
          <p:cNvSpPr/>
          <p:nvPr/>
        </p:nvSpPr>
        <p:spPr>
          <a:xfrm>
            <a:off x="478526" y="342900"/>
            <a:ext cx="1848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f96aca58e9_1_8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f96aca58e9_1_8"/>
          <p:cNvSpPr/>
          <p:nvPr/>
        </p:nvSpPr>
        <p:spPr>
          <a:xfrm>
            <a:off x="478525" y="948051"/>
            <a:ext cx="35223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We asked about…</a:t>
            </a: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g2f96aca58e9_1_8"/>
          <p:cNvSpPr/>
          <p:nvPr/>
        </p:nvSpPr>
        <p:spPr>
          <a:xfrm>
            <a:off x="490675" y="2563475"/>
            <a:ext cx="18480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How do you keep yourself accountable?</a:t>
            </a: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do you keep yourself accountable for?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g2f96aca58e9_1_8"/>
          <p:cNvSpPr/>
          <p:nvPr/>
        </p:nvSpPr>
        <p:spPr>
          <a:xfrm>
            <a:off x="490675" y="1670250"/>
            <a:ext cx="19761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current methods,</a:t>
            </a:r>
            <a:endParaRPr sz="2100" b="1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f96aca58e9_1_8"/>
          <p:cNvSpPr/>
          <p:nvPr/>
        </p:nvSpPr>
        <p:spPr>
          <a:xfrm>
            <a:off x="2863125" y="2563475"/>
            <a:ext cx="15345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are some of the biggest challenges you face when keeping accountable?</a:t>
            </a: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7" name="Google Shape;227;g2f96aca58e9_1_8"/>
          <p:cNvSpPr/>
          <p:nvPr/>
        </p:nvSpPr>
        <p:spPr>
          <a:xfrm>
            <a:off x="2863125" y="1670250"/>
            <a:ext cx="17910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challenges,</a:t>
            </a:r>
            <a:endParaRPr sz="2100" b="1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f96aca58e9_1_8"/>
          <p:cNvSpPr/>
          <p:nvPr/>
        </p:nvSpPr>
        <p:spPr>
          <a:xfrm>
            <a:off x="5061000" y="2563475"/>
            <a:ext cx="16650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habits or practices have you developed over time to improve your accountability?</a:t>
            </a: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g2f96aca58e9_1_8"/>
          <p:cNvSpPr/>
          <p:nvPr/>
        </p:nvSpPr>
        <p:spPr>
          <a:xfrm>
            <a:off x="5061000" y="1670250"/>
            <a:ext cx="23919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success,</a:t>
            </a:r>
            <a:endParaRPr sz="2100" b="1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f96aca58e9_1_8"/>
          <p:cNvSpPr/>
          <p:nvPr/>
        </p:nvSpPr>
        <p:spPr>
          <a:xfrm>
            <a:off x="7030200" y="2563475"/>
            <a:ext cx="16650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7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How do you think technology could help you stay on track?</a:t>
            </a: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1" name="Google Shape;231;g2f96aca58e9_1_8"/>
          <p:cNvSpPr/>
          <p:nvPr/>
        </p:nvSpPr>
        <p:spPr>
          <a:xfrm>
            <a:off x="7030200" y="1670250"/>
            <a:ext cx="15345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and </a:t>
            </a:r>
            <a:b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21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next steps.</a:t>
            </a:r>
            <a:endParaRPr sz="2100" b="1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"/>
          <p:cNvPicPr preferRelativeResize="0"/>
          <p:nvPr/>
        </p:nvPicPr>
        <p:blipFill rotWithShape="1">
          <a:blip r:embed="rId3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678" y="959642"/>
            <a:ext cx="3238500" cy="32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6"/>
          <p:cNvSpPr/>
          <p:nvPr/>
        </p:nvSpPr>
        <p:spPr>
          <a:xfrm>
            <a:off x="2250" y="1744350"/>
            <a:ext cx="91395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Results </a:t>
            </a:r>
            <a:br>
              <a:rPr lang="en-US" sz="68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68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&amp; Analysis</a:t>
            </a:r>
            <a:endParaRPr sz="6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f96fb7be49_0_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4"/>
          <a:stretch/>
        </p:blipFill>
        <p:spPr>
          <a:xfrm>
            <a:off x="461014" y="658400"/>
            <a:ext cx="8221973" cy="45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f96fb7be49_0_1"/>
          <p:cNvSpPr/>
          <p:nvPr/>
        </p:nvSpPr>
        <p:spPr>
          <a:xfrm>
            <a:off x="3215400" y="-232175"/>
            <a:ext cx="2713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Ann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f96fb7be49_0_1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9" name="Google Shape;249;g2f96fb7be49_0_1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g2f96fb7be49_0_1"/>
          <p:cNvGrpSpPr/>
          <p:nvPr/>
        </p:nvGrpSpPr>
        <p:grpSpPr>
          <a:xfrm>
            <a:off x="4073535" y="2597256"/>
            <a:ext cx="810034" cy="801684"/>
            <a:chOff x="3801486" y="1639850"/>
            <a:chExt cx="1504800" cy="1489289"/>
          </a:xfrm>
        </p:grpSpPr>
        <p:sp>
          <p:nvSpPr>
            <p:cNvPr id="251" name="Google Shape;251;g2f96fb7be49_0_1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2" name="Google Shape;252;g2f96fb7be49_0_1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96fb7be49_0_10"/>
          <p:cNvSpPr/>
          <p:nvPr/>
        </p:nvSpPr>
        <p:spPr>
          <a:xfrm>
            <a:off x="3215400" y="-232175"/>
            <a:ext cx="2713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Ann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96fb7be49_0_10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0" name="Google Shape;260;g2f96fb7be49_0_10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2f96fb7be49_0_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81"/>
          <a:stretch/>
        </p:blipFill>
        <p:spPr>
          <a:xfrm>
            <a:off x="447701" y="646600"/>
            <a:ext cx="8248598" cy="4496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g2f96fb7be49_0_10"/>
          <p:cNvGrpSpPr/>
          <p:nvPr/>
        </p:nvGrpSpPr>
        <p:grpSpPr>
          <a:xfrm>
            <a:off x="4073535" y="2597256"/>
            <a:ext cx="810034" cy="801684"/>
            <a:chOff x="3801486" y="1639850"/>
            <a:chExt cx="1504800" cy="1489289"/>
          </a:xfrm>
        </p:grpSpPr>
        <p:sp>
          <p:nvSpPr>
            <p:cNvPr id="263" name="Google Shape;263;g2f96fb7be49_0_10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4" name="Google Shape;264;g2f96fb7be49_0_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g2f96aca58e9_3_49"/>
          <p:cNvGrpSpPr/>
          <p:nvPr/>
        </p:nvGrpSpPr>
        <p:grpSpPr>
          <a:xfrm>
            <a:off x="1045977" y="1628421"/>
            <a:ext cx="2145393" cy="2123279"/>
            <a:chOff x="3801486" y="1639850"/>
            <a:chExt cx="1504800" cy="1489289"/>
          </a:xfrm>
        </p:grpSpPr>
        <p:sp>
          <p:nvSpPr>
            <p:cNvPr id="271" name="Google Shape;271;g2f96aca58e9_3_49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2" name="Google Shape;272;g2f96aca58e9_3_4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73" name="Google Shape;273;g2f96aca58e9_3_49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4" name="Google Shape;274;g2f96aca58e9_3_49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f96aca58e9_3_49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Insight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People prefer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simple, familiar systems 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to manage their tasks because these methods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provide a sense of control and independence.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People who have strong sense of routine value following one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without needing external feedback or complicated technology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to feel productive.</a:t>
            </a: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6" name="Google Shape;276;g2f96aca58e9_3_49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Need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Users need a way to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maintain their sense of accomplishment and control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in staying accountable. People seek methods that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support their existing habits and preferences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while ensuring they stay organized and carry out their commitments.</a:t>
            </a: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77" name="Google Shape;277;g2f96aca58e9_3_49"/>
          <p:cNvCxnSpPr/>
          <p:nvPr/>
        </p:nvCxnSpPr>
        <p:spPr>
          <a:xfrm flipH="1">
            <a:off x="4884100" y="2695975"/>
            <a:ext cx="1074000" cy="366900"/>
          </a:xfrm>
          <a:prstGeom prst="curvedConnector3">
            <a:avLst>
              <a:gd name="adj1" fmla="val 29523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g2f96aca58e9_3_49"/>
          <p:cNvCxnSpPr/>
          <p:nvPr/>
        </p:nvCxnSpPr>
        <p:spPr>
          <a:xfrm rot="10800000" flipH="1">
            <a:off x="3055675" y="1261975"/>
            <a:ext cx="851400" cy="486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g2f998a46230_0_146"/>
          <p:cNvGrpSpPr/>
          <p:nvPr/>
        </p:nvGrpSpPr>
        <p:grpSpPr>
          <a:xfrm>
            <a:off x="1045977" y="1628421"/>
            <a:ext cx="2145393" cy="2123279"/>
            <a:chOff x="3801486" y="1639850"/>
            <a:chExt cx="1504800" cy="1489289"/>
          </a:xfrm>
        </p:grpSpPr>
        <p:sp>
          <p:nvSpPr>
            <p:cNvPr id="285" name="Google Shape;285;g2f998a46230_0_146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6" name="Google Shape;286;g2f998a46230_0_146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87" name="Google Shape;287;g2f998a46230_0_146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8" name="Google Shape;288;g2f998a46230_0_146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f998a46230_0_146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Key Quote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r>
              <a:rPr lang="en-US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 like checking off everything I have to do and then I know I’m done. It’s simple, </a:t>
            </a:r>
            <a:r>
              <a:rPr lang="en-US" sz="17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 just do what I planned</a:t>
            </a:r>
            <a:r>
              <a:rPr lang="en-US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and I can’t go wrong.”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0" name="Google Shape;290;g2f998a46230_0_146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Surprises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-"/>
            </a:pPr>
            <a:r>
              <a:rPr lang="en-U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Ann said she exclusively uses her paper lists and calendar to remember things, but she doesn’t bring these to work.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-"/>
            </a:pPr>
            <a:r>
              <a:rPr lang="en-U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Ann said that the act of writing things helps her to remember what she needs to do, even without the lists in front of her. 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-"/>
            </a:pPr>
            <a:r>
              <a:rPr lang="en-U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Ann said she can’t remember ever losing a list that she needed. 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2f92d7e62ba_1_0"/>
          <p:cNvCxnSpPr/>
          <p:nvPr/>
        </p:nvCxnSpPr>
        <p:spPr>
          <a:xfrm>
            <a:off x="-24823" y="2560391"/>
            <a:ext cx="9190800" cy="56700"/>
          </a:xfrm>
          <a:prstGeom prst="straightConnector1">
            <a:avLst/>
          </a:prstGeom>
          <a:solidFill>
            <a:srgbClr val="F6F1EA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g2f92d7e62ba_1_0"/>
          <p:cNvSpPr/>
          <p:nvPr/>
        </p:nvSpPr>
        <p:spPr>
          <a:xfrm>
            <a:off x="6397281" y="3371016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Lauren Yu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Junior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Computer Science, HCI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Brea, CA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" name="Google Shape;28;g2f92d7e62ba_1_0"/>
          <p:cNvSpPr/>
          <p:nvPr/>
        </p:nvSpPr>
        <p:spPr>
          <a:xfrm>
            <a:off x="410093" y="734641"/>
            <a:ext cx="81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Team Members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g2f92d7e62ba_1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425" y="15929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" name="Google Shape;30;g2f92d7e62ba_1_0"/>
          <p:cNvSpPr/>
          <p:nvPr/>
        </p:nvSpPr>
        <p:spPr>
          <a:xfrm>
            <a:off x="4433481" y="3371016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Steven Le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Senior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Computer Science, HCI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Phoenix, AZ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1" name="Google Shape;31;g2f92d7e62ba_1_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625" y="15929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g2f92d7e62ba_1_0"/>
          <p:cNvSpPr/>
          <p:nvPr/>
        </p:nvSpPr>
        <p:spPr>
          <a:xfrm>
            <a:off x="2437475" y="3371050"/>
            <a:ext cx="20478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Sarah Jacob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Senior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Design, AI + UX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Brick, NJ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3" name="Google Shape;33;g2f92d7e62ba_1_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625" y="15929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" name="Google Shape;34;g2f92d7e62ba_1_0"/>
          <p:cNvSpPr/>
          <p:nvPr/>
        </p:nvSpPr>
        <p:spPr>
          <a:xfrm>
            <a:off x="473681" y="3371016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Krystal Li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Junior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Symbolic Systems, HCI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Miami, FL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5" name="Google Shape;35;g2f92d7e62ba_1_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25" y="15929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" name="Google Shape;36;g2f92d7e62ba_1_0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INTRODUCTION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2f92d7e62ba_1_0"/>
          <p:cNvSpPr/>
          <p:nvPr/>
        </p:nvSpPr>
        <p:spPr>
          <a:xfrm>
            <a:off x="400050" y="1051560"/>
            <a:ext cx="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g2f92d7e62ba_1_0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829ee6ee6_1_0"/>
          <p:cNvSpPr/>
          <p:nvPr/>
        </p:nvSpPr>
        <p:spPr>
          <a:xfrm>
            <a:off x="3166350" y="-185700"/>
            <a:ext cx="28224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Alex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0829ee6ee6_1_0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8" name="Google Shape;298;g30829ee6ee6_1_0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30829ee6ee6_1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2" b="1162"/>
          <a:stretch/>
        </p:blipFill>
        <p:spPr>
          <a:xfrm>
            <a:off x="511126" y="681348"/>
            <a:ext cx="8121749" cy="44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0829ee6ee6_1_0"/>
          <p:cNvSpPr/>
          <p:nvPr/>
        </p:nvSpPr>
        <p:spPr>
          <a:xfrm>
            <a:off x="4079975" y="2573498"/>
            <a:ext cx="810000" cy="801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g30829ee6ee6_1_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34" t="-7933" r="-27950"/>
          <a:stretch/>
        </p:blipFill>
        <p:spPr>
          <a:xfrm>
            <a:off x="4079975" y="2573498"/>
            <a:ext cx="810000" cy="8016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02" name="Google Shape;302;g30829ee6ee6_1_0"/>
          <p:cNvGrpSpPr/>
          <p:nvPr/>
        </p:nvGrpSpPr>
        <p:grpSpPr>
          <a:xfrm>
            <a:off x="4079951" y="2573484"/>
            <a:ext cx="810034" cy="801636"/>
            <a:chOff x="7278775" y="1639950"/>
            <a:chExt cx="1504800" cy="1489200"/>
          </a:xfrm>
        </p:grpSpPr>
        <p:sp>
          <p:nvSpPr>
            <p:cNvPr id="303" name="Google Shape;303;g30829ee6ee6_1_0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4" name="Google Shape;304;g30829ee6ee6_1_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0829ee6ee6_1_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0" b="1540"/>
          <a:stretch/>
        </p:blipFill>
        <p:spPr>
          <a:xfrm>
            <a:off x="447701" y="646600"/>
            <a:ext cx="8248598" cy="44969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0829ee6ee6_1_8"/>
          <p:cNvSpPr/>
          <p:nvPr/>
        </p:nvSpPr>
        <p:spPr>
          <a:xfrm>
            <a:off x="3165600" y="-185700"/>
            <a:ext cx="2812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Alex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0829ee6ee6_1_8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3" name="Google Shape;313;g30829ee6ee6_1_8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g30829ee6ee6_1_8"/>
          <p:cNvGrpSpPr/>
          <p:nvPr/>
        </p:nvGrpSpPr>
        <p:grpSpPr>
          <a:xfrm>
            <a:off x="4079951" y="2573484"/>
            <a:ext cx="810034" cy="801636"/>
            <a:chOff x="7278775" y="1639950"/>
            <a:chExt cx="1504800" cy="1489200"/>
          </a:xfrm>
        </p:grpSpPr>
        <p:sp>
          <p:nvSpPr>
            <p:cNvPr id="315" name="Google Shape;315;g30829ee6ee6_1_8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6" name="Google Shape;316;g30829ee6ee6_1_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g30829ee6ee6_1_16"/>
          <p:cNvGrpSpPr/>
          <p:nvPr/>
        </p:nvGrpSpPr>
        <p:grpSpPr>
          <a:xfrm>
            <a:off x="1046049" y="1628563"/>
            <a:ext cx="2145243" cy="2123004"/>
            <a:chOff x="7278775" y="1639950"/>
            <a:chExt cx="1504800" cy="1489200"/>
          </a:xfrm>
        </p:grpSpPr>
        <p:sp>
          <p:nvSpPr>
            <p:cNvPr id="323" name="Google Shape;323;g30829ee6ee6_1_16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g30829ee6ee6_1_16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25" name="Google Shape;325;g30829ee6ee6_1_16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6" name="Google Shape;326;g30829ee6ee6_1_16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0829ee6ee6_1_16"/>
          <p:cNvSpPr/>
          <p:nvPr/>
        </p:nvSpPr>
        <p:spPr>
          <a:xfrm>
            <a:off x="4064100" y="9089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Insight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People value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stability and consistency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in an unpredictable work environment, but also acknowledges the inevitability of failure and the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importance of being able to adapt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Adapting is an integral part of the job, and people find comfort in simple, reliable methods.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8" name="Google Shape;328;g30829ee6ee6_1_16"/>
          <p:cNvSpPr/>
          <p:nvPr/>
        </p:nvSpPr>
        <p:spPr>
          <a:xfrm>
            <a:off x="4064100" y="26930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Need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Users need tools or systems that help them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stay accountable and maintain stability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while also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allowing them flexibility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to adjust when things don’t go according to plan. These tools should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integrate with their work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support their existing habits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and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provide guardrails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that prevent them from falling too far behind. </a:t>
            </a: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29" name="Google Shape;329;g30829ee6ee6_1_16"/>
          <p:cNvCxnSpPr/>
          <p:nvPr/>
        </p:nvCxnSpPr>
        <p:spPr>
          <a:xfrm flipH="1">
            <a:off x="4884100" y="2467375"/>
            <a:ext cx="1074000" cy="366900"/>
          </a:xfrm>
          <a:prstGeom prst="curvedConnector3">
            <a:avLst>
              <a:gd name="adj1" fmla="val 29523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g30829ee6ee6_1_16"/>
          <p:cNvCxnSpPr/>
          <p:nvPr/>
        </p:nvCxnSpPr>
        <p:spPr>
          <a:xfrm rot="10800000" flipH="1">
            <a:off x="3014400" y="1078675"/>
            <a:ext cx="951300" cy="64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g2f998a46230_0_159"/>
          <p:cNvGrpSpPr/>
          <p:nvPr/>
        </p:nvGrpSpPr>
        <p:grpSpPr>
          <a:xfrm>
            <a:off x="1046049" y="1628563"/>
            <a:ext cx="2145243" cy="2123004"/>
            <a:chOff x="7278775" y="1639950"/>
            <a:chExt cx="1504800" cy="1489200"/>
          </a:xfrm>
        </p:grpSpPr>
        <p:sp>
          <p:nvSpPr>
            <p:cNvPr id="337" name="Google Shape;337;g2f998a46230_0_159"/>
            <p:cNvSpPr/>
            <p:nvPr/>
          </p:nvSpPr>
          <p:spPr>
            <a:xfrm>
              <a:off x="7278775" y="1639950"/>
              <a:ext cx="15048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8" name="Google Shape;338;g2f998a46230_0_15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7934" t="-7933" r="-27950"/>
            <a:stretch/>
          </p:blipFill>
          <p:spPr>
            <a:xfrm>
              <a:off x="727877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39" name="Google Shape;339;g2f998a46230_0_159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0" name="Google Shape;340;g2f998a46230_0_159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f998a46230_0_159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Key Quotes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“I have my own </a:t>
            </a:r>
            <a:r>
              <a:rPr lang="en-US" sz="16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written todo list</a:t>
            </a:r>
            <a:r>
              <a:rPr lang="en-US" sz="16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at my work desk that I make at the </a:t>
            </a:r>
            <a:r>
              <a:rPr lang="en-US" sz="16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beginning of each week</a:t>
            </a:r>
            <a:r>
              <a:rPr lang="en-US" sz="16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detailing the goals I set.”</a:t>
            </a:r>
            <a:endParaRPr sz="16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2" name="Google Shape;342;g2f998a46230_0_159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Surprises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Only utilizes technology for his work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Is comfortable with failure, granted he is able to learn and improve.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Loves the reliable, easy methods that he is used to, but still wants to try the new.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Does not like social media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82fee3c3b_0_8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9" name="Google Shape;349;g3082fee3c3b_0_8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3082fee3c3b_0_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13" y="619750"/>
            <a:ext cx="7935773" cy="44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082fee3c3b_0_8"/>
          <p:cNvSpPr/>
          <p:nvPr/>
        </p:nvSpPr>
        <p:spPr>
          <a:xfrm>
            <a:off x="2910913" y="-185700"/>
            <a:ext cx="3333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Andrew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3082fee3c3b_0_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959" y="2573500"/>
            <a:ext cx="810000" cy="8016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82fee3c3b_0_21"/>
          <p:cNvSpPr/>
          <p:nvPr/>
        </p:nvSpPr>
        <p:spPr>
          <a:xfrm>
            <a:off x="2910913" y="-185700"/>
            <a:ext cx="3333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Andrew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082fee3c3b_0_21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0" name="Google Shape;360;g3082fee3c3b_0_21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g3082fee3c3b_0_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75" y="603425"/>
            <a:ext cx="7935840" cy="44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082fee3c3b_0_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959" y="2573500"/>
            <a:ext cx="810000" cy="8016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3082fee3c3b_0_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36" y="1628525"/>
            <a:ext cx="2145300" cy="21231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9" name="Google Shape;369;g3082fee3c3b_0_32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0" name="Google Shape;370;g3082fee3c3b_0_32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082fee3c3b_0_32"/>
          <p:cNvSpPr/>
          <p:nvPr/>
        </p:nvSpPr>
        <p:spPr>
          <a:xfrm>
            <a:off x="4064100" y="8327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Insight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Some people are motivated to do work only when it is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personally meaningful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to them and has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big consequences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Otherwise, they might not feel compelled to put in the work or take on a lot of different obligations. Instead, they may enjoy a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comfortable routine 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that gets them through the day.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g3082fee3c3b_0_32"/>
          <p:cNvSpPr/>
          <p:nvPr/>
        </p:nvSpPr>
        <p:spPr>
          <a:xfrm>
            <a:off x="4064100" y="28454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Need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Users need to feel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motivated to do their tasks 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 the first place. Tools can help them recognize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consequences of their procrastination 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and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find it fun to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complete the tasks overall. They should provide compelling motivation to get the user started on what they need to accomplish.</a:t>
            </a: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3" name="Google Shape;373;g3082fee3c3b_0_32"/>
          <p:cNvCxnSpPr/>
          <p:nvPr/>
        </p:nvCxnSpPr>
        <p:spPr>
          <a:xfrm flipH="1">
            <a:off x="4884100" y="2619775"/>
            <a:ext cx="1074000" cy="366900"/>
          </a:xfrm>
          <a:prstGeom prst="curvedConnector3">
            <a:avLst>
              <a:gd name="adj1" fmla="val 29523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g3082fee3c3b_0_32"/>
          <p:cNvCxnSpPr/>
          <p:nvPr/>
        </p:nvCxnSpPr>
        <p:spPr>
          <a:xfrm rot="10800000" flipH="1">
            <a:off x="3014400" y="1002475"/>
            <a:ext cx="951300" cy="64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2f998a46230_0_17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36" y="1628525"/>
            <a:ext cx="2145300" cy="21231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1" name="Google Shape;381;g2f998a46230_0_174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g2f998a46230_0_174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f998a46230_0_174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Key Quotes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“I’m a firm believer in </a:t>
            </a:r>
            <a:r>
              <a:rPr lang="en-US" sz="15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quality over quantity</a:t>
            </a:r>
            <a:r>
              <a:rPr lang="en-US" sz="15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If someone tells me to do a slideshow, I put all my energy into that one slideshow... I cannot do something halfway; it’s </a:t>
            </a:r>
            <a:r>
              <a:rPr lang="en-US" sz="15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all or nothing</a:t>
            </a:r>
            <a:r>
              <a:rPr lang="en-US" sz="15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.”</a:t>
            </a:r>
            <a:endParaRPr sz="15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4" name="Google Shape;384;g2f998a46230_0_174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Surprises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No formal accountability system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Indifferent to deadlines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Perfectionist 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Emphasizes routine and stress-free life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30835d2d131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50" y="633025"/>
            <a:ext cx="7782624" cy="437772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0835d2d131_0_0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30835d2d131_0_0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30835d2d131_0_0"/>
          <p:cNvSpPr/>
          <p:nvPr/>
        </p:nvSpPr>
        <p:spPr>
          <a:xfrm>
            <a:off x="2714351" y="-185700"/>
            <a:ext cx="3541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Madison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g30835d2d131_0_0"/>
          <p:cNvGrpSpPr/>
          <p:nvPr/>
        </p:nvGrpSpPr>
        <p:grpSpPr>
          <a:xfrm>
            <a:off x="4079169" y="2483522"/>
            <a:ext cx="683781" cy="676738"/>
            <a:chOff x="5540135" y="1639850"/>
            <a:chExt cx="1504800" cy="1489300"/>
          </a:xfrm>
        </p:grpSpPr>
        <p:pic>
          <p:nvPicPr>
            <p:cNvPr id="395" name="Google Shape;395;g30835d2d131_0_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6" name="Google Shape;396;g30835d2d131_0_0"/>
            <p:cNvPicPr preferRelativeResize="0"/>
            <p:nvPr/>
          </p:nvPicPr>
          <p:blipFill rotWithShape="1">
            <a:blip r:embed="rId5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30835d2d131_0_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27" y="591113"/>
            <a:ext cx="7931650" cy="44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0835d2d131_0_13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0835d2d131_0_13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30835d2d131_0_13"/>
          <p:cNvSpPr/>
          <p:nvPr/>
        </p:nvSpPr>
        <p:spPr>
          <a:xfrm>
            <a:off x="2714351" y="-185700"/>
            <a:ext cx="3541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Madison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g30835d2d131_0_13"/>
          <p:cNvGrpSpPr/>
          <p:nvPr/>
        </p:nvGrpSpPr>
        <p:grpSpPr>
          <a:xfrm>
            <a:off x="4079169" y="2483522"/>
            <a:ext cx="683781" cy="676738"/>
            <a:chOff x="5540135" y="1639850"/>
            <a:chExt cx="1504800" cy="1489300"/>
          </a:xfrm>
        </p:grpSpPr>
        <p:pic>
          <p:nvPicPr>
            <p:cNvPr id="407" name="Google Shape;407;g30835d2d131_0_1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08" name="Google Shape;408;g30835d2d131_0_13"/>
            <p:cNvPicPr preferRelativeResize="0"/>
            <p:nvPr/>
          </p:nvPicPr>
          <p:blipFill rotWithShape="1">
            <a:blip r:embed="rId5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/>
          <p:nvPr/>
        </p:nvSpPr>
        <p:spPr>
          <a:xfrm>
            <a:off x="2936735" y="960298"/>
            <a:ext cx="3238500" cy="3238500"/>
          </a:xfrm>
          <a:prstGeom prst="ellipse">
            <a:avLst/>
          </a:prstGeom>
          <a:solidFill>
            <a:srgbClr val="E46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79" y="342900"/>
            <a:ext cx="91440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5934" y="2136527"/>
            <a:ext cx="9144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rgbClr val="18181A"/>
                </a:solidFill>
              </a:rPr>
              <a:t>Dom</a:t>
            </a:r>
            <a:r>
              <a:rPr lang="en-US" sz="6800" b="1">
                <a:solidFill>
                  <a:srgbClr val="EFEFEF"/>
                </a:solidFill>
              </a:rPr>
              <a:t>ain Sele</a:t>
            </a:r>
            <a:r>
              <a:rPr lang="en-US" sz="6800" b="1">
                <a:solidFill>
                  <a:srgbClr val="18181A"/>
                </a:solidFill>
              </a:rPr>
              <a:t>ction</a:t>
            </a:r>
            <a:endParaRPr sz="6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30835d2d131_0_25"/>
          <p:cNvPicPr preferRelativeResize="0"/>
          <p:nvPr/>
        </p:nvPicPr>
        <p:blipFill rotWithShape="1"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75" y="1572950"/>
            <a:ext cx="2200800" cy="2178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5" name="Google Shape;415;g30835d2d131_0_25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6" name="Google Shape;416;g30835d2d131_0_25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30835d2d131_0_25"/>
          <p:cNvSpPr/>
          <p:nvPr/>
        </p:nvSpPr>
        <p:spPr>
          <a:xfrm>
            <a:off x="4064100" y="908950"/>
            <a:ext cx="40554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Insight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Many users struggle with accountability, not due to a lack of organization but because of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low motivation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Even with tools like apps and calendars,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distractions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(such as social media, family, and their environment) and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procrastination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often prevent them from completing tasks.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8" name="Google Shape;418;g30835d2d131_0_25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Need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Users need tools that do more than remind them—they should provide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motivation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reduce distractions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and break tasks into manageable steps. These tools should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help users feel accomplished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and maintain focus, making tasks more engaging and achievable.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9" name="Google Shape;419;g30835d2d131_0_25"/>
          <p:cNvCxnSpPr/>
          <p:nvPr/>
        </p:nvCxnSpPr>
        <p:spPr>
          <a:xfrm flipH="1">
            <a:off x="4884100" y="2695975"/>
            <a:ext cx="1074000" cy="366900"/>
          </a:xfrm>
          <a:prstGeom prst="curvedConnector3">
            <a:avLst>
              <a:gd name="adj1" fmla="val 29523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g30835d2d131_0_25"/>
          <p:cNvCxnSpPr/>
          <p:nvPr/>
        </p:nvCxnSpPr>
        <p:spPr>
          <a:xfrm rot="10800000" flipH="1">
            <a:off x="3014400" y="1078675"/>
            <a:ext cx="951300" cy="64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f998a46230_0_187"/>
          <p:cNvPicPr preferRelativeResize="0"/>
          <p:nvPr/>
        </p:nvPicPr>
        <p:blipFill rotWithShape="1"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75" y="1572950"/>
            <a:ext cx="2200800" cy="2178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7" name="Google Shape;427;g2f998a46230_0_187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8" name="Google Shape;428;g2f998a46230_0_187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f998a46230_0_187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Key Quotes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"</a:t>
            </a:r>
            <a:r>
              <a:rPr lang="en-US" sz="17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My biggest challenge is motivation</a:t>
            </a:r>
            <a:r>
              <a:rPr lang="en-US" sz="17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The apps remind you of things to do, but they don't motivate you to actually do them."</a:t>
            </a:r>
            <a:endParaRPr sz="17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0" name="Google Shape;430;g2f998a46230_0_187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Surprises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Minimal use of written tools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Aware of social media distractions, still gets distracted even with limits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Prioritizes her health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Uses Microsoft To-Do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30835d2d131_0_4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50" y="609250"/>
            <a:ext cx="7669627" cy="431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30835d2d131_0_43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30835d2d131_0_43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30835d2d131_0_43"/>
          <p:cNvSpPr/>
          <p:nvPr/>
        </p:nvSpPr>
        <p:spPr>
          <a:xfrm>
            <a:off x="2714351" y="-185700"/>
            <a:ext cx="3541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JJ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30835d2d131_0_43"/>
          <p:cNvSpPr/>
          <p:nvPr/>
        </p:nvSpPr>
        <p:spPr>
          <a:xfrm>
            <a:off x="3969875" y="2465275"/>
            <a:ext cx="724800" cy="71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g30835d2d131_0_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901" y="2465299"/>
            <a:ext cx="724800" cy="717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30835d2d131_0_6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37" y="669800"/>
            <a:ext cx="7658626" cy="4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30835d2d131_0_61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30835d2d131_0_61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30835d2d131_0_61"/>
          <p:cNvSpPr/>
          <p:nvPr/>
        </p:nvSpPr>
        <p:spPr>
          <a:xfrm>
            <a:off x="2714351" y="-185700"/>
            <a:ext cx="3541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Empathy Map: JJ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30835d2d131_0_61"/>
          <p:cNvSpPr/>
          <p:nvPr/>
        </p:nvSpPr>
        <p:spPr>
          <a:xfrm>
            <a:off x="3969875" y="2465275"/>
            <a:ext cx="724800" cy="71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g30835d2d131_0_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901" y="2465299"/>
            <a:ext cx="724800" cy="717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f998a46230_3_12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g2f998a46230_3_12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f998a46230_3_12"/>
          <p:cNvSpPr/>
          <p:nvPr/>
        </p:nvSpPr>
        <p:spPr>
          <a:xfrm>
            <a:off x="4064100" y="908950"/>
            <a:ext cx="40554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Insight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Some users rely primarily on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internal discipline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and mental routines to stay accountable, rather than using external tools or apps. However,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unpredictable schedules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and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external obligations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can disrupt their accountability, and they may struggle when their discipline is tested on challenging days.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1" name="Google Shape;461;g2f998a46230_3_12"/>
          <p:cNvSpPr/>
          <p:nvPr/>
        </p:nvSpPr>
        <p:spPr>
          <a:xfrm>
            <a:off x="4064100" y="2921600"/>
            <a:ext cx="4055400" cy="1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Need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Users need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supportive tools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 that enhance their internal strategies without adding distractions. Tools should seamlessly </a:t>
            </a:r>
            <a:r>
              <a:rPr lang="en-US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integrate with their mental routines</a:t>
            </a: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, help manage unpredictability, and reinforce their focus and health priorities.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2" name="Google Shape;462;g2f998a46230_3_12"/>
          <p:cNvCxnSpPr/>
          <p:nvPr/>
        </p:nvCxnSpPr>
        <p:spPr>
          <a:xfrm flipH="1">
            <a:off x="4884100" y="2695975"/>
            <a:ext cx="1074000" cy="366900"/>
          </a:xfrm>
          <a:prstGeom prst="curvedConnector3">
            <a:avLst>
              <a:gd name="adj1" fmla="val 29523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g2f998a46230_3_12"/>
          <p:cNvCxnSpPr/>
          <p:nvPr/>
        </p:nvCxnSpPr>
        <p:spPr>
          <a:xfrm rot="10800000" flipH="1">
            <a:off x="3014400" y="1078675"/>
            <a:ext cx="951300" cy="64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E4642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4" name="Google Shape;464;g2f998a46230_3_12"/>
          <p:cNvSpPr/>
          <p:nvPr/>
        </p:nvSpPr>
        <p:spPr>
          <a:xfrm>
            <a:off x="875400" y="1568350"/>
            <a:ext cx="2247600" cy="222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5" name="Google Shape;465;g2f998a46230_3_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480" y="1568425"/>
            <a:ext cx="2247600" cy="2224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0835d2d131_0_72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RESULTS &amp; ANALYSIS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2" name="Google Shape;472;g30835d2d131_0_72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30835d2d131_0_72"/>
          <p:cNvSpPr/>
          <p:nvPr/>
        </p:nvSpPr>
        <p:spPr>
          <a:xfrm>
            <a:off x="875400" y="1568350"/>
            <a:ext cx="2247600" cy="222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g30835d2d131_0_7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480" y="1568425"/>
            <a:ext cx="2247600" cy="2224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5" name="Google Shape;475;g30835d2d131_0_72"/>
          <p:cNvSpPr/>
          <p:nvPr/>
        </p:nvSpPr>
        <p:spPr>
          <a:xfrm>
            <a:off x="4064100" y="113755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Key Quote</a:t>
            </a:r>
            <a:b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“I don't procrastinate much at all, so I don't really have to keep myself very accountable anymore—</a:t>
            </a:r>
            <a:r>
              <a:rPr lang="en-US" sz="17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it's like kind of built in</a:t>
            </a:r>
            <a:r>
              <a:rPr lang="en-US" sz="17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. It's my routine already.”</a:t>
            </a:r>
            <a:endParaRPr sz="1700" u="sng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6" name="Google Shape;476;g30835d2d131_0_72"/>
          <p:cNvSpPr/>
          <p:nvPr/>
        </p:nvSpPr>
        <p:spPr>
          <a:xfrm>
            <a:off x="4064100" y="2921600"/>
            <a:ext cx="40554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Surprises</a:t>
            </a: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Minimal use of tools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Health first but would sacrifice meals and sleep if needed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181A"/>
              </a:buClr>
              <a:buSzPts val="1400"/>
              <a:buFont typeface="Work Sans"/>
              <a:buChar char="●"/>
            </a:pPr>
            <a:r>
              <a:rPr lang="en-US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Adapted to distractions by hyper-focusing on tasks</a:t>
            </a:r>
            <a:endParaRPr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5CD"/>
            </a:gs>
            <a:gs pos="100000">
              <a:srgbClr val="E4642B"/>
            </a:gs>
          </a:gsLst>
          <a:lin ang="0" scaled="0"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g2f96aca58e9_3_19"/>
          <p:cNvGrpSpPr/>
          <p:nvPr/>
        </p:nvGrpSpPr>
        <p:grpSpPr>
          <a:xfrm>
            <a:off x="6407860" y="1618650"/>
            <a:ext cx="1504800" cy="1489300"/>
            <a:chOff x="5540135" y="1639850"/>
            <a:chExt cx="1504800" cy="1489300"/>
          </a:xfrm>
        </p:grpSpPr>
        <p:pic>
          <p:nvPicPr>
            <p:cNvPr id="483" name="Google Shape;483;g2f96aca58e9_3_1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84" name="Google Shape;484;g2f96aca58e9_3_19"/>
            <p:cNvPicPr preferRelativeResize="0"/>
            <p:nvPr/>
          </p:nvPicPr>
          <p:blipFill rotWithShape="1">
            <a:blip r:embed="rId4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85" name="Google Shape;485;g2f96aca58e9_3_19"/>
          <p:cNvSpPr/>
          <p:nvPr/>
        </p:nvSpPr>
        <p:spPr>
          <a:xfrm>
            <a:off x="478526" y="342900"/>
            <a:ext cx="1848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f96aca58e9_3_19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f96aca58e9_3_19"/>
          <p:cNvSpPr/>
          <p:nvPr/>
        </p:nvSpPr>
        <p:spPr>
          <a:xfrm>
            <a:off x="478525" y="948052"/>
            <a:ext cx="35223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Extreme Users</a:t>
            </a: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8" name="Google Shape;488;g2f96aca58e9_3_19"/>
          <p:cNvSpPr/>
          <p:nvPr/>
        </p:nvSpPr>
        <p:spPr>
          <a:xfrm>
            <a:off x="6253800" y="3198253"/>
            <a:ext cx="18129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Madison</a:t>
            </a:r>
            <a:endParaRPr sz="12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21 yrs old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ROTC Nursing Student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+ Business Owner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South Orange, NJ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9" name="Google Shape;489;g2f96aca58e9_3_19"/>
          <p:cNvSpPr/>
          <p:nvPr/>
        </p:nvSpPr>
        <p:spPr>
          <a:xfrm>
            <a:off x="726027" y="3198317"/>
            <a:ext cx="1812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Ann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66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Retired Librarian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Santa Clara, CA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500"/>
              </a:spcBef>
              <a:spcAft>
                <a:spcPts val="400"/>
              </a:spcAft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90" name="Google Shape;490;g2f96aca58e9_3_19"/>
          <p:cNvGrpSpPr/>
          <p:nvPr/>
        </p:nvGrpSpPr>
        <p:grpSpPr>
          <a:xfrm>
            <a:off x="880211" y="1618700"/>
            <a:ext cx="1504800" cy="1489289"/>
            <a:chOff x="3801486" y="1639850"/>
            <a:chExt cx="1504800" cy="1489289"/>
          </a:xfrm>
        </p:grpSpPr>
        <p:sp>
          <p:nvSpPr>
            <p:cNvPr id="491" name="Google Shape;491;g2f96aca58e9_3_19"/>
            <p:cNvSpPr/>
            <p:nvPr/>
          </p:nvSpPr>
          <p:spPr>
            <a:xfrm>
              <a:off x="3882783" y="1639939"/>
              <a:ext cx="1423500" cy="148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2" name="Google Shape;492;g2f96aca58e9_3_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403"/>
            <a:stretch/>
          </p:blipFill>
          <p:spPr>
            <a:xfrm>
              <a:off x="3801486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cxnSp>
        <p:nvCxnSpPr>
          <p:cNvPr id="493" name="Google Shape;493;g2f96aca58e9_3_19"/>
          <p:cNvCxnSpPr/>
          <p:nvPr/>
        </p:nvCxnSpPr>
        <p:spPr>
          <a:xfrm>
            <a:off x="2527485" y="2134700"/>
            <a:ext cx="3762600" cy="0"/>
          </a:xfrm>
          <a:prstGeom prst="straightConnector1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g2f96aca58e9_3_19"/>
          <p:cNvSpPr/>
          <p:nvPr/>
        </p:nvSpPr>
        <p:spPr>
          <a:xfrm>
            <a:off x="2603675" y="2244125"/>
            <a:ext cx="1303500" cy="17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Ann uses paper notes and prefers to avoid social media whenever possible. Being retired, she has less work obligations to actively keep track off.</a:t>
            </a:r>
            <a:endParaRPr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5" name="Google Shape;495;g2f96aca58e9_3_19"/>
          <p:cNvSpPr/>
          <p:nvPr/>
        </p:nvSpPr>
        <p:spPr>
          <a:xfrm>
            <a:off x="4826950" y="2244125"/>
            <a:ext cx="13035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Madison uses to-do list apps to track her tasks and obligations, often relying on her phone to remember everything on her plate. 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5CD"/>
            </a:gs>
            <a:gs pos="100000">
              <a:srgbClr val="E4642B"/>
            </a:gs>
          </a:gsLst>
          <a:lin ang="0" scaled="0"/>
        </a:gra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f998a46230_0_228"/>
          <p:cNvSpPr/>
          <p:nvPr/>
        </p:nvSpPr>
        <p:spPr>
          <a:xfrm>
            <a:off x="478526" y="342900"/>
            <a:ext cx="1848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2f998a46230_0_228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2f998a46230_0_228"/>
          <p:cNvSpPr/>
          <p:nvPr/>
        </p:nvSpPr>
        <p:spPr>
          <a:xfrm>
            <a:off x="6253800" y="3198253"/>
            <a:ext cx="18129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JJ</a:t>
            </a:r>
            <a:endParaRPr sz="12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22 yrs old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College Student + Caregiver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San Francisco, CA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4" name="Google Shape;504;g2f998a46230_0_228"/>
          <p:cNvSpPr/>
          <p:nvPr/>
        </p:nvSpPr>
        <p:spPr>
          <a:xfrm>
            <a:off x="726027" y="3198317"/>
            <a:ext cx="1812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Andrew</a:t>
            </a:r>
            <a:endParaRPr sz="1200"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17 yrs old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High School Senior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Raleigh, NC</a:t>
            </a: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500"/>
              </a:spcBef>
              <a:spcAft>
                <a:spcPts val="400"/>
              </a:spcAft>
              <a:buNone/>
            </a:pPr>
            <a:endParaRPr sz="1200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5" name="Google Shape;505;g2f998a46230_0_228"/>
          <p:cNvSpPr/>
          <p:nvPr/>
        </p:nvSpPr>
        <p:spPr>
          <a:xfrm>
            <a:off x="478525" y="948052"/>
            <a:ext cx="35223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Extreme Users</a:t>
            </a: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06" name="Google Shape;506;g2f998a46230_0_228"/>
          <p:cNvCxnSpPr/>
          <p:nvPr/>
        </p:nvCxnSpPr>
        <p:spPr>
          <a:xfrm>
            <a:off x="2527485" y="2134700"/>
            <a:ext cx="3762600" cy="0"/>
          </a:xfrm>
          <a:prstGeom prst="straightConnector1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7" name="Google Shape;507;g2f998a46230_0_228"/>
          <p:cNvSpPr/>
          <p:nvPr/>
        </p:nvSpPr>
        <p:spPr>
          <a:xfrm>
            <a:off x="2603675" y="2244125"/>
            <a:ext cx="1303500" cy="17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Andrew does not have a formal accountability system and instead relies on internal motivation. He procrastinates as much as possible.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8181A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8" name="Google Shape;508;g2f998a46230_0_228"/>
          <p:cNvSpPr/>
          <p:nvPr/>
        </p:nvSpPr>
        <p:spPr>
          <a:xfrm>
            <a:off x="4549450" y="2244125"/>
            <a:ext cx="15048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JJ maintains accountability through mental discipline rather than tools, prioritizing health to stay productive. He avoids procrastination by sticking to a structured routine.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09" name="Google Shape;509;g2f998a46230_0_2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53" y="1618700"/>
            <a:ext cx="1504800" cy="1489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0" name="Google Shape;510;g2f998a46230_0_228"/>
          <p:cNvSpPr/>
          <p:nvPr/>
        </p:nvSpPr>
        <p:spPr>
          <a:xfrm>
            <a:off x="6407825" y="1618675"/>
            <a:ext cx="1504800" cy="148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1" name="Google Shape;511;g2f998a46230_0_2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878" y="1618725"/>
            <a:ext cx="1504800" cy="1489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f998a46230_0_43"/>
          <p:cNvSpPr/>
          <p:nvPr/>
        </p:nvSpPr>
        <p:spPr>
          <a:xfrm>
            <a:off x="2936735" y="960298"/>
            <a:ext cx="3238500" cy="3238500"/>
          </a:xfrm>
          <a:prstGeom prst="ellipse">
            <a:avLst/>
          </a:prstGeom>
          <a:solidFill>
            <a:srgbClr val="E46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f998a46230_0_43"/>
          <p:cNvSpPr/>
          <p:nvPr/>
        </p:nvSpPr>
        <p:spPr>
          <a:xfrm>
            <a:off x="-79" y="342900"/>
            <a:ext cx="9144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9" name="Google Shape;519;g2f998a46230_0_43"/>
          <p:cNvSpPr/>
          <p:nvPr/>
        </p:nvSpPr>
        <p:spPr>
          <a:xfrm>
            <a:off x="-291" y="2045227"/>
            <a:ext cx="9144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chemeClr val="dk1"/>
                </a:solidFill>
              </a:rPr>
              <a:t>Conclusion</a:t>
            </a:r>
            <a:endParaRPr sz="6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829ee6ee6_1_41"/>
          <p:cNvSpPr/>
          <p:nvPr/>
        </p:nvSpPr>
        <p:spPr>
          <a:xfrm>
            <a:off x="1200300" y="485700"/>
            <a:ext cx="6743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Putting it all together</a:t>
            </a:r>
            <a:endParaRPr sz="360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6" name="Google Shape;526;g30829ee6ee6_1_41"/>
          <p:cNvCxnSpPr/>
          <p:nvPr/>
        </p:nvCxnSpPr>
        <p:spPr>
          <a:xfrm>
            <a:off x="480688" y="2959591"/>
            <a:ext cx="3876600" cy="0"/>
          </a:xfrm>
          <a:prstGeom prst="straightConnector1">
            <a:avLst/>
          </a:prstGeom>
          <a:solidFill>
            <a:srgbClr val="F6F1EA">
              <a:alpha val="60000"/>
            </a:srgbClr>
          </a:solidFill>
          <a:ln w="10575" cap="flat" cmpd="sng">
            <a:solidFill>
              <a:srgbClr val="F6F1E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7" name="Google Shape;527;g30829ee6ee6_1_41"/>
          <p:cNvSpPr/>
          <p:nvPr/>
        </p:nvSpPr>
        <p:spPr>
          <a:xfrm>
            <a:off x="482383" y="1842275"/>
            <a:ext cx="38733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Stability and Consistency</a:t>
            </a:r>
            <a:b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Users value systems that provide stability in their routines. The app should ensure users can rely on it without needing to overhaul their habits or adjust to overly complex features.</a:t>
            </a:r>
            <a:endParaRPr sz="1125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30829ee6ee6_1_41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CONCLUSION</a:t>
            </a:r>
            <a:endParaRPr sz="750" b="0" i="0" u="none" strike="noStrike" cap="none">
              <a:solidFill>
                <a:srgbClr val="373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30829ee6ee6_1_41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373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0829ee6ee6_1_41"/>
          <p:cNvSpPr/>
          <p:nvPr/>
        </p:nvSpPr>
        <p:spPr>
          <a:xfrm>
            <a:off x="478525" y="1372113"/>
            <a:ext cx="590100" cy="328200"/>
          </a:xfrm>
          <a:prstGeom prst="roundRect">
            <a:avLst>
              <a:gd name="adj" fmla="val 16667"/>
            </a:avLst>
          </a:prstGeom>
          <a:solidFill>
            <a:srgbClr val="FBFBFB"/>
          </a:solidFill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01</a:t>
            </a:r>
            <a:endParaRPr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31" name="Google Shape;531;g30829ee6ee6_1_41"/>
          <p:cNvSpPr/>
          <p:nvPr/>
        </p:nvSpPr>
        <p:spPr>
          <a:xfrm>
            <a:off x="484300" y="3592066"/>
            <a:ext cx="38733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Flexibility and Adaptability</a:t>
            </a:r>
            <a:endParaRPr sz="1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Users acknowledged that flexibility is essential </a:t>
            </a:r>
            <a:b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when things don’t go as planned. The app should </a:t>
            </a:r>
            <a:b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allow users to adjust their goals and tasks while </a:t>
            </a:r>
            <a:b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still feeling in control.</a:t>
            </a:r>
            <a:endParaRPr sz="1125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30829ee6ee6_1_41"/>
          <p:cNvSpPr/>
          <p:nvPr/>
        </p:nvSpPr>
        <p:spPr>
          <a:xfrm>
            <a:off x="480563" y="3121888"/>
            <a:ext cx="590100" cy="328200"/>
          </a:xfrm>
          <a:prstGeom prst="roundRect">
            <a:avLst>
              <a:gd name="adj" fmla="val 16667"/>
            </a:avLst>
          </a:prstGeom>
          <a:solidFill>
            <a:srgbClr val="FBFBFB"/>
          </a:solidFill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02</a:t>
            </a:r>
            <a:endParaRPr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33" name="Google Shape;533;g30829ee6ee6_1_41"/>
          <p:cNvSpPr/>
          <p:nvPr/>
        </p:nvSpPr>
        <p:spPr>
          <a:xfrm>
            <a:off x="478525" y="4750750"/>
            <a:ext cx="3876600" cy="67800"/>
          </a:xfrm>
          <a:prstGeom prst="roundRect">
            <a:avLst>
              <a:gd name="adj" fmla="val 50000"/>
            </a:avLst>
          </a:prstGeom>
          <a:solidFill>
            <a:srgbClr val="E4642B">
              <a:alpha val="698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cxnSp>
        <p:nvCxnSpPr>
          <p:cNvPr id="534" name="Google Shape;534;g30829ee6ee6_1_41"/>
          <p:cNvCxnSpPr/>
          <p:nvPr/>
        </p:nvCxnSpPr>
        <p:spPr>
          <a:xfrm>
            <a:off x="4840750" y="2959595"/>
            <a:ext cx="3785100" cy="0"/>
          </a:xfrm>
          <a:prstGeom prst="straightConnector1">
            <a:avLst/>
          </a:prstGeom>
          <a:solidFill>
            <a:srgbClr val="F6F1EA">
              <a:alpha val="60000"/>
            </a:srgbClr>
          </a:solidFill>
          <a:ln w="10575" cap="flat" cmpd="sng">
            <a:solidFill>
              <a:srgbClr val="F6F1E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5" name="Google Shape;535;g30829ee6ee6_1_41"/>
          <p:cNvSpPr/>
          <p:nvPr/>
        </p:nvSpPr>
        <p:spPr>
          <a:xfrm>
            <a:off x="4842404" y="1842275"/>
            <a:ext cx="37818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Support Existing Habits</a:t>
            </a:r>
            <a:b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Users seek tools that align with their current </a:t>
            </a:r>
            <a:b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systems, providing a sense of control and independence. The app should be intuitive and integrate with the workflows people already use.</a:t>
            </a:r>
            <a:endParaRPr sz="1125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30829ee6ee6_1_41"/>
          <p:cNvSpPr/>
          <p:nvPr/>
        </p:nvSpPr>
        <p:spPr>
          <a:xfrm>
            <a:off x="4838575" y="1372113"/>
            <a:ext cx="590100" cy="328200"/>
          </a:xfrm>
          <a:prstGeom prst="roundRect">
            <a:avLst>
              <a:gd name="adj" fmla="val 16667"/>
            </a:avLst>
          </a:prstGeom>
          <a:solidFill>
            <a:srgbClr val="FBFBFB"/>
          </a:solidFill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03</a:t>
            </a:r>
            <a:endParaRPr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37" name="Google Shape;537;g30829ee6ee6_1_41"/>
          <p:cNvSpPr/>
          <p:nvPr/>
        </p:nvSpPr>
        <p:spPr>
          <a:xfrm>
            <a:off x="4844275" y="3592075"/>
            <a:ext cx="3471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Minimal Intrusiveness</a:t>
            </a:r>
            <a:endParaRPr sz="13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Users like subtle reminders orp prompts to help stay on track without being overwhelming. </a:t>
            </a:r>
            <a:b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1100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The app should foster accountability without being overbearing.</a:t>
            </a:r>
            <a:endParaRPr sz="1125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0829ee6ee6_1_41"/>
          <p:cNvSpPr/>
          <p:nvPr/>
        </p:nvSpPr>
        <p:spPr>
          <a:xfrm>
            <a:off x="4840613" y="3121888"/>
            <a:ext cx="590100" cy="328200"/>
          </a:xfrm>
          <a:prstGeom prst="roundRect">
            <a:avLst>
              <a:gd name="adj" fmla="val 16667"/>
            </a:avLst>
          </a:prstGeom>
          <a:solidFill>
            <a:srgbClr val="FBFBFB"/>
          </a:solidFill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04</a:t>
            </a:r>
            <a:endParaRPr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39" name="Google Shape;539;g30829ee6ee6_1_41"/>
          <p:cNvSpPr/>
          <p:nvPr/>
        </p:nvSpPr>
        <p:spPr>
          <a:xfrm>
            <a:off x="4838575" y="4750750"/>
            <a:ext cx="3876600" cy="67800"/>
          </a:xfrm>
          <a:prstGeom prst="roundRect">
            <a:avLst>
              <a:gd name="adj" fmla="val 50000"/>
            </a:avLst>
          </a:prstGeom>
          <a:solidFill>
            <a:srgbClr val="E4642B">
              <a:alpha val="69800"/>
            </a:srgbClr>
          </a:solidFill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f92d7e62ba_0_33"/>
          <p:cNvSpPr/>
          <p:nvPr/>
        </p:nvSpPr>
        <p:spPr>
          <a:xfrm>
            <a:off x="478525" y="948050"/>
            <a:ext cx="4104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Our initial domain selection began with a brainstorming session about </a:t>
            </a:r>
            <a:r>
              <a:rPr lang="en-US" sz="2300" b="1" i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behaviors </a:t>
            </a: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we were interested in.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2f92d7e62ba_0_33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f92d7e62ba_0_33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f92d7e62ba_0_33"/>
          <p:cNvSpPr/>
          <p:nvPr/>
        </p:nvSpPr>
        <p:spPr>
          <a:xfrm>
            <a:off x="2540876" y="274315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GOING TO THE GYM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f92d7e62ba_0_33"/>
          <p:cNvSpPr/>
          <p:nvPr/>
        </p:nvSpPr>
        <p:spPr>
          <a:xfrm>
            <a:off x="2664401" y="353980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DOOM SCROLLING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f92d7e62ba_0_33"/>
          <p:cNvSpPr/>
          <p:nvPr/>
        </p:nvSpPr>
        <p:spPr>
          <a:xfrm>
            <a:off x="3432551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GAMES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f92d7e62ba_0_33"/>
          <p:cNvSpPr/>
          <p:nvPr/>
        </p:nvSpPr>
        <p:spPr>
          <a:xfrm>
            <a:off x="3806226" y="234482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MENSTRUAL CYCLE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f92d7e62ba_0_33"/>
          <p:cNvSpPr/>
          <p:nvPr/>
        </p:nvSpPr>
        <p:spPr>
          <a:xfrm>
            <a:off x="5161276" y="274315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NUTRITION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f92d7e62ba_0_33"/>
          <p:cNvSpPr/>
          <p:nvPr/>
        </p:nvSpPr>
        <p:spPr>
          <a:xfrm>
            <a:off x="4582476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SELF-CARE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2f92d7e62ba_0_33"/>
          <p:cNvSpPr/>
          <p:nvPr/>
        </p:nvSpPr>
        <p:spPr>
          <a:xfrm>
            <a:off x="5161276" y="353980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GOING OUTSIDE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f92d7e62ba_0_33"/>
          <p:cNvSpPr/>
          <p:nvPr/>
        </p:nvSpPr>
        <p:spPr>
          <a:xfrm>
            <a:off x="6214926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SCREEN TIME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f92d7e62ba_0_33"/>
          <p:cNvSpPr/>
          <p:nvPr/>
        </p:nvSpPr>
        <p:spPr>
          <a:xfrm>
            <a:off x="1907421" y="3141475"/>
            <a:ext cx="1310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EXERCISE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f998a46230_0_105"/>
          <p:cNvSpPr/>
          <p:nvPr/>
        </p:nvSpPr>
        <p:spPr>
          <a:xfrm>
            <a:off x="476250" y="971568"/>
            <a:ext cx="3819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Challenging Assumptions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2f998a46230_0_105"/>
          <p:cNvSpPr/>
          <p:nvPr/>
        </p:nvSpPr>
        <p:spPr>
          <a:xfrm>
            <a:off x="476425" y="2268250"/>
            <a:ext cx="39288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9845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●"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Importance of getting outside the Stanford bubble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●"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Challenging our assumption on the importance of technology &amp; productivity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●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Andrew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is selectively motivated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●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JJ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uses no technology, but is very disciplined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1100"/>
              <a:buFont typeface="Work Sans"/>
              <a:buChar char="●"/>
            </a:pP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Madison</a:t>
            </a: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 uses technology, but gets distracted</a:t>
            </a:r>
            <a:endParaRPr sz="11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47" name="Google Shape;547;g2f998a46230_0_105"/>
          <p:cNvCxnSpPr/>
          <p:nvPr/>
        </p:nvCxnSpPr>
        <p:spPr>
          <a:xfrm>
            <a:off x="483240" y="2016207"/>
            <a:ext cx="3815400" cy="0"/>
          </a:xfrm>
          <a:prstGeom prst="straightConnector1">
            <a:avLst/>
          </a:prstGeom>
          <a:solidFill>
            <a:srgbClr val="F6F1EA">
              <a:alpha val="80000"/>
            </a:srgbClr>
          </a:solidFill>
          <a:ln w="10575" cap="flat" cmpd="sng">
            <a:solidFill>
              <a:srgbClr val="E4642B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8" name="Google Shape;548;g2f998a46230_0_105"/>
          <p:cNvSpPr/>
          <p:nvPr/>
        </p:nvSpPr>
        <p:spPr>
          <a:xfrm>
            <a:off x="1200300" y="485700"/>
            <a:ext cx="6743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f998a46230_0_105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CONCLUSION</a:t>
            </a:r>
            <a:endParaRPr sz="750" b="0" i="0" u="none" strike="noStrike" cap="none">
              <a:solidFill>
                <a:srgbClr val="373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2f998a46230_0_105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373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g2f998a46230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050" y="1414625"/>
            <a:ext cx="2545775" cy="25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2f998a46230_0_10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488" y="2016200"/>
            <a:ext cx="1428900" cy="1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2f998a46230_0_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70679" flipH="1">
            <a:off x="6316337" y="-365575"/>
            <a:ext cx="2675427" cy="330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"/>
          <p:cNvSpPr/>
          <p:nvPr/>
        </p:nvSpPr>
        <p:spPr>
          <a:xfrm>
            <a:off x="478521" y="342900"/>
            <a:ext cx="33337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MAJOR FINDING 1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>
            <a:off x="5333716" y="342900"/>
            <a:ext cx="33337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DETAILS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6"/>
          <p:cNvSpPr/>
          <p:nvPr/>
        </p:nvSpPr>
        <p:spPr>
          <a:xfrm>
            <a:off x="2958750" y="1002175"/>
            <a:ext cx="3226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What’s Next?</a:t>
            </a:r>
            <a:endParaRPr sz="3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6"/>
          <p:cNvSpPr/>
          <p:nvPr/>
        </p:nvSpPr>
        <p:spPr>
          <a:xfrm>
            <a:off x="834800" y="2841725"/>
            <a:ext cx="19866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We will interview more users who provide unique perspectives on the topic of social accountability. We aim to talk to more users with diverse backgrounds and lifestyles.  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>
            <a:off x="3579598" y="2841723"/>
            <a:ext cx="1986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We will continue to analyze the insights and trends in our interviews. We will use these to explore possible needs and develop HMWs to better inform our project moving forward. 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4" name="Google Shape;564;p16"/>
          <p:cNvCxnSpPr/>
          <p:nvPr/>
        </p:nvCxnSpPr>
        <p:spPr>
          <a:xfrm>
            <a:off x="3581433" y="2585825"/>
            <a:ext cx="1984500" cy="0"/>
          </a:xfrm>
          <a:prstGeom prst="straightConnector1">
            <a:avLst/>
          </a:prstGeom>
          <a:solidFill>
            <a:srgbClr val="F6F1EA">
              <a:alpha val="80000"/>
            </a:srgbClr>
          </a:solidFill>
          <a:ln w="10575" cap="flat" cmpd="sng">
            <a:solidFill>
              <a:srgbClr val="E4642B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5" name="Google Shape;565;p16"/>
          <p:cNvCxnSpPr/>
          <p:nvPr/>
        </p:nvCxnSpPr>
        <p:spPr>
          <a:xfrm>
            <a:off x="836552" y="2585825"/>
            <a:ext cx="1983000" cy="0"/>
          </a:xfrm>
          <a:prstGeom prst="straightConnector1">
            <a:avLst/>
          </a:prstGeom>
          <a:solidFill>
            <a:srgbClr val="F6F1EA">
              <a:alpha val="80000"/>
            </a:srgbClr>
          </a:solidFill>
          <a:ln w="10575" cap="flat" cmpd="sng">
            <a:solidFill>
              <a:srgbClr val="E4642B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p16"/>
          <p:cNvSpPr/>
          <p:nvPr/>
        </p:nvSpPr>
        <p:spPr>
          <a:xfrm>
            <a:off x="840501" y="2017325"/>
            <a:ext cx="2445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More Interviews</a:t>
            </a:r>
            <a:endParaRPr sz="1725" i="0" u="none" strike="noStrike" cap="none"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67" name="Google Shape;567;p16"/>
          <p:cNvSpPr/>
          <p:nvPr/>
        </p:nvSpPr>
        <p:spPr>
          <a:xfrm>
            <a:off x="3579609" y="2017325"/>
            <a:ext cx="1986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Identify Patterns</a:t>
            </a:r>
            <a:endParaRPr sz="1725" i="0" u="none" strike="noStrike" cap="none"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68" name="Google Shape;568;p16"/>
          <p:cNvSpPr/>
          <p:nvPr/>
        </p:nvSpPr>
        <p:spPr>
          <a:xfrm>
            <a:off x="6322598" y="2841723"/>
            <a:ext cx="1986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We will take all of our learnings and narrow the scope of the problem within social accountability that we are looking to build a solution for.  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9" name="Google Shape;569;p16"/>
          <p:cNvCxnSpPr/>
          <p:nvPr/>
        </p:nvCxnSpPr>
        <p:spPr>
          <a:xfrm>
            <a:off x="6324433" y="2585825"/>
            <a:ext cx="1984500" cy="0"/>
          </a:xfrm>
          <a:prstGeom prst="straightConnector1">
            <a:avLst/>
          </a:prstGeom>
          <a:solidFill>
            <a:srgbClr val="F6F1EA">
              <a:alpha val="80000"/>
            </a:srgbClr>
          </a:solidFill>
          <a:ln w="10575" cap="flat" cmpd="sng">
            <a:solidFill>
              <a:srgbClr val="E4642B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0" name="Google Shape;570;p16"/>
          <p:cNvSpPr/>
          <p:nvPr/>
        </p:nvSpPr>
        <p:spPr>
          <a:xfrm>
            <a:off x="6322600" y="2017325"/>
            <a:ext cx="1986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>
                <a:solidFill>
                  <a:srgbClr val="E4642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Narrow Scope</a:t>
            </a:r>
            <a:endParaRPr sz="1725" i="0" u="none" strike="noStrike" cap="none">
              <a:solidFill>
                <a:srgbClr val="E4642B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0829ee6ee6_1_61"/>
          <p:cNvSpPr/>
          <p:nvPr/>
        </p:nvSpPr>
        <p:spPr>
          <a:xfrm>
            <a:off x="2936735" y="960298"/>
            <a:ext cx="3238500" cy="3238500"/>
          </a:xfrm>
          <a:prstGeom prst="ellipse">
            <a:avLst/>
          </a:prstGeom>
          <a:solidFill>
            <a:srgbClr val="E4642B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30829ee6ee6_1_61"/>
          <p:cNvSpPr/>
          <p:nvPr/>
        </p:nvSpPr>
        <p:spPr>
          <a:xfrm>
            <a:off x="-79" y="342900"/>
            <a:ext cx="9144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8" name="Google Shape;578;g30829ee6ee6_1_61"/>
          <p:cNvSpPr/>
          <p:nvPr/>
        </p:nvSpPr>
        <p:spPr>
          <a:xfrm>
            <a:off x="-16325" y="2067150"/>
            <a:ext cx="91446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Thank</a:t>
            </a:r>
            <a:br>
              <a:rPr lang="en-US" sz="6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6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You!</a:t>
            </a:r>
            <a:endParaRPr sz="620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79" name="Google Shape;579;g30829ee6ee6_1_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200" y="48570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0" name="Google Shape;580;g30829ee6ee6_1_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200" y="32861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1" name="Google Shape;581;g30829ee6ee6_1_6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75" y="328615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2" name="Google Shape;582;g30829ee6ee6_1_6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75" y="485700"/>
            <a:ext cx="1699500" cy="16764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f998a46230_0_38"/>
          <p:cNvSpPr/>
          <p:nvPr/>
        </p:nvSpPr>
        <p:spPr>
          <a:xfrm>
            <a:off x="724050" y="2259950"/>
            <a:ext cx="3226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Appendix</a:t>
            </a:r>
            <a:endParaRPr sz="3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0835d2d131_0_116"/>
          <p:cNvSpPr/>
          <p:nvPr/>
        </p:nvSpPr>
        <p:spPr>
          <a:xfrm>
            <a:off x="496800" y="1775550"/>
            <a:ext cx="7827300" cy="1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do you currently do for a living?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Could you tell me about how you currently keep accountable?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are some of the things you try to stay accountable for?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How do you decide which tasks are the most important to stay accountable for?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Have you ever tried a tool that didn’t work for you? Why didn’t it work?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are some of the biggest challenges you face when keeping accountable?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external factors lead you to lose accountability?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In what ways does your environment (physical or digital) impact your ability to stay accountable? 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Are there any particular settings or situations where you find it easier or harder?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How do you feel when you fall behind on tasks?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motivates you to stay accountable for certain tasks or responsibilities?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What habits or practices have you developed over time to improve your accountability?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Describe a time when you felt really proud of staying accountable. What helped you succeed?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How do you think technology could help you better stay on track?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90500" marR="0" lvl="0" indent="-17780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•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If you could wave a magical wand and improve any aspect of your accountability, what would it be and why?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5" name="Google Shape;595;g30835d2d131_0_116"/>
          <p:cNvSpPr/>
          <p:nvPr/>
        </p:nvSpPr>
        <p:spPr>
          <a:xfrm>
            <a:off x="496798" y="1195400"/>
            <a:ext cx="37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Questions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g30835d2d131_0_116"/>
          <p:cNvSpPr/>
          <p:nvPr/>
        </p:nvSpPr>
        <p:spPr>
          <a:xfrm>
            <a:off x="5331100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7" name="Google Shape;597;g30835d2d131_0_116"/>
          <p:cNvSpPr/>
          <p:nvPr/>
        </p:nvSpPr>
        <p:spPr>
          <a:xfrm>
            <a:off x="478521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APPENDIX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g2f998a46230_0_1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75" y="1929848"/>
            <a:ext cx="4509850" cy="1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2f998a46230_0_126"/>
          <p:cNvSpPr/>
          <p:nvPr/>
        </p:nvSpPr>
        <p:spPr>
          <a:xfrm>
            <a:off x="496798" y="1195400"/>
            <a:ext cx="37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Interview Artifacts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g2f998a46230_0_1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015" y="2247126"/>
            <a:ext cx="563700" cy="5580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6" name="Google Shape;606;g2f998a46230_0_1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75" y="3338775"/>
            <a:ext cx="4294349" cy="133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g2f998a46230_0_126"/>
          <p:cNvGrpSpPr/>
          <p:nvPr/>
        </p:nvGrpSpPr>
        <p:grpSpPr>
          <a:xfrm>
            <a:off x="1273022" y="3751046"/>
            <a:ext cx="789117" cy="780989"/>
            <a:chOff x="5540135" y="1639850"/>
            <a:chExt cx="1504800" cy="1489300"/>
          </a:xfrm>
        </p:grpSpPr>
        <p:pic>
          <p:nvPicPr>
            <p:cNvPr id="608" name="Google Shape;608;g2f998a46230_0_126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9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09" name="Google Shape;609;g2f998a46230_0_126"/>
            <p:cNvPicPr preferRelativeResize="0"/>
            <p:nvPr/>
          </p:nvPicPr>
          <p:blipFill rotWithShape="1">
            <a:blip r:embed="rId7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35" y="1639850"/>
              <a:ext cx="1504800" cy="1489200"/>
            </a:xfrm>
            <a:prstGeom prst="ellipse">
              <a:avLst/>
            </a:prstGeom>
            <a:noFill/>
            <a:ln w="9525" cap="flat" cmpd="sng">
              <a:solidFill>
                <a:srgbClr val="E4642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610" name="Google Shape;610;g2f998a46230_0_12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810" y="1866900"/>
            <a:ext cx="1794263" cy="239235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g2f998a46230_0_126"/>
          <p:cNvSpPr/>
          <p:nvPr/>
        </p:nvSpPr>
        <p:spPr>
          <a:xfrm>
            <a:off x="5617513" y="1595600"/>
            <a:ext cx="1504800" cy="148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2" name="Google Shape;612;g2f998a46230_0_12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566" y="1595650"/>
            <a:ext cx="1504800" cy="1489200"/>
          </a:xfrm>
          <a:prstGeom prst="ellipse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g2f92d7e62ba_0_83"/>
          <p:cNvCxnSpPr/>
          <p:nvPr/>
        </p:nvCxnSpPr>
        <p:spPr>
          <a:xfrm rot="10800000" flipH="1">
            <a:off x="5018125" y="1779050"/>
            <a:ext cx="1058100" cy="448200"/>
          </a:xfrm>
          <a:prstGeom prst="bentConnector3">
            <a:avLst>
              <a:gd name="adj1" fmla="val 20428"/>
            </a:avLst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g2f92d7e62ba_0_83"/>
          <p:cNvSpPr/>
          <p:nvPr/>
        </p:nvSpPr>
        <p:spPr>
          <a:xfrm>
            <a:off x="1544700" y="2223225"/>
            <a:ext cx="6629700" cy="1935900"/>
          </a:xfrm>
          <a:prstGeom prst="ellipse">
            <a:avLst/>
          </a:prstGeom>
          <a:solidFill>
            <a:srgbClr val="F6F1EA">
              <a:alpha val="29800"/>
            </a:srgbClr>
          </a:solidFill>
          <a:ln w="952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f92d7e62ba_0_83"/>
          <p:cNvSpPr/>
          <p:nvPr/>
        </p:nvSpPr>
        <p:spPr>
          <a:xfrm>
            <a:off x="478525" y="879400"/>
            <a:ext cx="3522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We found a common theme that we chose to explore as our domain…</a:t>
            </a:r>
            <a:endParaRPr sz="2250" b="0" i="0" u="none" strike="noStrike" cap="none">
              <a:solidFill>
                <a:srgbClr val="E464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f92d7e62ba_0_83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f92d7e62ba_0_83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27272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2727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f92d7e62ba_0_83"/>
          <p:cNvSpPr/>
          <p:nvPr/>
        </p:nvSpPr>
        <p:spPr>
          <a:xfrm>
            <a:off x="1907421" y="3141475"/>
            <a:ext cx="1310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EXERCISE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f92d7e62ba_0_83"/>
          <p:cNvSpPr/>
          <p:nvPr/>
        </p:nvSpPr>
        <p:spPr>
          <a:xfrm>
            <a:off x="2540876" y="274315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GOING TO THE GYM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f92d7e62ba_0_83"/>
          <p:cNvSpPr/>
          <p:nvPr/>
        </p:nvSpPr>
        <p:spPr>
          <a:xfrm>
            <a:off x="2664401" y="353980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DOOM SCROLLING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f92d7e62ba_0_83"/>
          <p:cNvSpPr/>
          <p:nvPr/>
        </p:nvSpPr>
        <p:spPr>
          <a:xfrm>
            <a:off x="3432551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GAMES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f92d7e62ba_0_83"/>
          <p:cNvSpPr/>
          <p:nvPr/>
        </p:nvSpPr>
        <p:spPr>
          <a:xfrm>
            <a:off x="3806226" y="234482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MENSTRUAL CYCLE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f92d7e62ba_0_83"/>
          <p:cNvSpPr/>
          <p:nvPr/>
        </p:nvSpPr>
        <p:spPr>
          <a:xfrm>
            <a:off x="5161276" y="274315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NUTRITION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f92d7e62ba_0_83"/>
          <p:cNvSpPr/>
          <p:nvPr/>
        </p:nvSpPr>
        <p:spPr>
          <a:xfrm>
            <a:off x="4582476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SELF-CARE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2f92d7e62ba_0_83"/>
          <p:cNvSpPr/>
          <p:nvPr/>
        </p:nvSpPr>
        <p:spPr>
          <a:xfrm>
            <a:off x="5161276" y="3539800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GOING OUTSIDE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f92d7e62ba_0_83"/>
          <p:cNvSpPr/>
          <p:nvPr/>
        </p:nvSpPr>
        <p:spPr>
          <a:xfrm>
            <a:off x="6214926" y="3141475"/>
            <a:ext cx="2408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3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SCREEN TIME</a:t>
            </a:r>
            <a:endParaRPr sz="19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f92d7e62ba_0_83"/>
          <p:cNvSpPr/>
          <p:nvPr/>
        </p:nvSpPr>
        <p:spPr>
          <a:xfrm>
            <a:off x="6140800" y="1556441"/>
            <a:ext cx="19020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Keeping track of important health-related information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g2f92d7e62ba_0_83"/>
          <p:cNvCxnSpPr>
            <a:stCxn id="70" idx="4"/>
          </p:cNvCxnSpPr>
          <p:nvPr/>
        </p:nvCxnSpPr>
        <p:spPr>
          <a:xfrm>
            <a:off x="4859550" y="4159125"/>
            <a:ext cx="6300" cy="341700"/>
          </a:xfrm>
          <a:prstGeom prst="straightConnector1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g2f92d7e62ba_0_83"/>
          <p:cNvSpPr/>
          <p:nvPr/>
        </p:nvSpPr>
        <p:spPr>
          <a:xfrm>
            <a:off x="3908550" y="4398591"/>
            <a:ext cx="19020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Digital distractions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f92d7e62ba_0_83"/>
          <p:cNvSpPr/>
          <p:nvPr/>
        </p:nvSpPr>
        <p:spPr>
          <a:xfrm>
            <a:off x="425900" y="3989691"/>
            <a:ext cx="19020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Improving one’s </a:t>
            </a:r>
            <a:r>
              <a:rPr lang="en-US" sz="11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accountability</a:t>
            </a:r>
            <a:endParaRPr sz="11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g2f92d7e62ba_0_83"/>
          <p:cNvCxnSpPr>
            <a:stCxn id="70" idx="2"/>
            <a:endCxn id="86" idx="0"/>
          </p:cNvCxnSpPr>
          <p:nvPr/>
        </p:nvCxnSpPr>
        <p:spPr>
          <a:xfrm flipH="1">
            <a:off x="1377000" y="3191175"/>
            <a:ext cx="167700" cy="798600"/>
          </a:xfrm>
          <a:prstGeom prst="bentConnector2">
            <a:avLst/>
          </a:prstGeom>
          <a:noFill/>
          <a:ln w="9525" cap="flat" cmpd="sng">
            <a:solidFill>
              <a:srgbClr val="E4642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42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469900" y="1800575"/>
            <a:ext cx="35223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We decided to explore the domain of personal &amp; social </a:t>
            </a:r>
            <a:r>
              <a:rPr lang="en-US" sz="2300" b="1" i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accountability</a:t>
            </a:r>
            <a:r>
              <a:rPr lang="en-US" sz="23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3"/>
          <p:cNvCxnSpPr/>
          <p:nvPr/>
        </p:nvCxnSpPr>
        <p:spPr>
          <a:xfrm>
            <a:off x="4567560" y="2523355"/>
            <a:ext cx="4094700" cy="0"/>
          </a:xfrm>
          <a:prstGeom prst="straightConnector1">
            <a:avLst/>
          </a:prstGeom>
          <a:solidFill>
            <a:srgbClr val="F6F1EA">
              <a:alpha val="60000"/>
            </a:srgbClr>
          </a:solidFill>
          <a:ln w="10575" cap="flat" cmpd="sng">
            <a:solidFill>
              <a:srgbClr val="F6F1E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3"/>
          <p:cNvSpPr/>
          <p:nvPr/>
        </p:nvSpPr>
        <p:spPr>
          <a:xfrm>
            <a:off x="4575599" y="2671118"/>
            <a:ext cx="4101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We also wanted to learn more about how </a:t>
            </a:r>
            <a:r>
              <a:rPr lang="en-US" sz="11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external factors</a:t>
            </a: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can affect someone’s accountability. 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571617" y="1885277"/>
            <a:ext cx="4091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3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Specifically, we wanted to understand </a:t>
            </a:r>
            <a:r>
              <a:rPr lang="en-US" sz="11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how people hold themselves accountable</a:t>
            </a: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for the tasks they need to do.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478521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F6F1EA"/>
                </a:solidFill>
                <a:latin typeface="Work Sans"/>
                <a:ea typeface="Work Sans"/>
                <a:cs typeface="Work Sans"/>
                <a:sym typeface="Work Sans"/>
              </a:rPr>
              <a:t>DOMAIN SELECTION</a:t>
            </a:r>
            <a:endParaRPr sz="750" b="0" i="0" u="none" strike="noStrike" cap="none">
              <a:solidFill>
                <a:srgbClr val="F6F1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7247699" y="342900"/>
            <a:ext cx="1428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F6F1EA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 b="0" i="0" u="none" strike="noStrike" cap="none">
              <a:solidFill>
                <a:srgbClr val="F6F1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92d7e62ba_1_37"/>
          <p:cNvSpPr/>
          <p:nvPr/>
        </p:nvSpPr>
        <p:spPr>
          <a:xfrm>
            <a:off x="2936735" y="960298"/>
            <a:ext cx="3238500" cy="3238500"/>
          </a:xfrm>
          <a:prstGeom prst="ellipse">
            <a:avLst/>
          </a:prstGeom>
          <a:solidFill>
            <a:srgbClr val="E4642B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f92d7e62ba_1_37"/>
          <p:cNvSpPr/>
          <p:nvPr/>
        </p:nvSpPr>
        <p:spPr>
          <a:xfrm>
            <a:off x="-79" y="342900"/>
            <a:ext cx="91440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>
                <a:solidFill>
                  <a:srgbClr val="E4642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E4642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" name="Google Shape;106;g2f92d7e62ba_1_37"/>
          <p:cNvSpPr/>
          <p:nvPr/>
        </p:nvSpPr>
        <p:spPr>
          <a:xfrm>
            <a:off x="89659" y="1642252"/>
            <a:ext cx="9144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>
                <a:solidFill>
                  <a:srgbClr val="18181A"/>
                </a:solidFill>
              </a:rPr>
              <a:t>Needfinding Methodology</a:t>
            </a:r>
            <a:endParaRPr sz="6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96aca58e9_2_9"/>
          <p:cNvSpPr/>
          <p:nvPr/>
        </p:nvSpPr>
        <p:spPr>
          <a:xfrm>
            <a:off x="6319731" y="2780641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Diversity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f96aca58e9_2_9"/>
          <p:cNvSpPr/>
          <p:nvPr/>
        </p:nvSpPr>
        <p:spPr>
          <a:xfrm>
            <a:off x="6319725" y="3162300"/>
            <a:ext cx="20478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We wanted to represent </a:t>
            </a:r>
            <a:b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 diverse range of perspectives </a:t>
            </a:r>
            <a:b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&amp; life experiences. Thus, we looked for diversity in: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Age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Gender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Careers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4" name="Google Shape;114;g2f96aca58e9_2_9"/>
          <p:cNvSpPr/>
          <p:nvPr/>
        </p:nvSpPr>
        <p:spPr>
          <a:xfrm>
            <a:off x="3440006" y="2788241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Variety of Tasks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f96aca58e9_2_9"/>
          <p:cNvSpPr/>
          <p:nvPr/>
        </p:nvSpPr>
        <p:spPr>
          <a:xfrm>
            <a:off x="3438875" y="3162349"/>
            <a:ext cx="20478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With accountability, there has to be things you’re keeping accountable for. We wanted to learn more about a variety of tasks: 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Schoolwork?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Chores?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64D"/>
              </a:buClr>
              <a:buSzPts val="900"/>
              <a:buFont typeface="Work Sans"/>
              <a:buChar char="●"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Job-Related?</a:t>
            </a:r>
            <a:endParaRPr sz="900">
              <a:solidFill>
                <a:srgbClr val="37364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6" name="Google Shape;116;g2f96aca58e9_2_9"/>
          <p:cNvSpPr/>
          <p:nvPr/>
        </p:nvSpPr>
        <p:spPr>
          <a:xfrm>
            <a:off x="476056" y="2788266"/>
            <a:ext cx="2047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8181A"/>
                </a:solidFill>
                <a:latin typeface="Work Sans"/>
                <a:ea typeface="Work Sans"/>
                <a:cs typeface="Work Sans"/>
                <a:sym typeface="Work Sans"/>
              </a:rPr>
              <a:t>Non-Stanford Affiliated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f96aca58e9_2_9"/>
          <p:cNvSpPr/>
          <p:nvPr/>
        </p:nvSpPr>
        <p:spPr>
          <a:xfrm>
            <a:off x="476056" y="3162382"/>
            <a:ext cx="2047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We wanted our user research </a:t>
            </a:r>
            <a:b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to be representative of more perspectives than just those </a:t>
            </a:r>
            <a:b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900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in the Stanford bubble.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f96aca58e9_2_9"/>
          <p:cNvSpPr/>
          <p:nvPr/>
        </p:nvSpPr>
        <p:spPr>
          <a:xfrm>
            <a:off x="476839" y="1195941"/>
            <a:ext cx="81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7364D"/>
                </a:solidFill>
                <a:latin typeface="Work Sans"/>
                <a:ea typeface="Work Sans"/>
                <a:cs typeface="Work Sans"/>
                <a:sym typeface="Work Sans"/>
              </a:rPr>
              <a:t>Locating Participants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f96aca58e9_2_9"/>
          <p:cNvSpPr/>
          <p:nvPr/>
        </p:nvSpPr>
        <p:spPr>
          <a:xfrm>
            <a:off x="5331100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0" name="Google Shape;120;g2f96aca58e9_2_9"/>
          <p:cNvSpPr/>
          <p:nvPr/>
        </p:nvSpPr>
        <p:spPr>
          <a:xfrm>
            <a:off x="478521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g2f96aca58e9_2_9"/>
          <p:cNvCxnSpPr/>
          <p:nvPr/>
        </p:nvCxnSpPr>
        <p:spPr>
          <a:xfrm>
            <a:off x="-673" y="2277441"/>
            <a:ext cx="11005200" cy="17400"/>
          </a:xfrm>
          <a:prstGeom prst="straightConnector1">
            <a:avLst/>
          </a:prstGeom>
          <a:solidFill>
            <a:srgbClr val="F6F1EA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2f96aca58e9_2_9"/>
          <p:cNvSpPr/>
          <p:nvPr/>
        </p:nvSpPr>
        <p:spPr>
          <a:xfrm>
            <a:off x="474417" y="2010616"/>
            <a:ext cx="476400" cy="476400"/>
          </a:xfrm>
          <a:prstGeom prst="ellipse">
            <a:avLst/>
          </a:prstGeom>
          <a:solidFill>
            <a:srgbClr val="FFFFFF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450" tIns="56200" rIns="26450" bIns="56200" anchor="ctr" anchorCtr="0">
            <a:noAutofit/>
          </a:bodyPr>
          <a:lstStyle/>
          <a:p>
            <a:pPr marL="0" marR="0" lvl="0" indent="0" algn="ctr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f96aca58e9_2_9"/>
          <p:cNvSpPr/>
          <p:nvPr/>
        </p:nvSpPr>
        <p:spPr>
          <a:xfrm>
            <a:off x="3458522" y="2011326"/>
            <a:ext cx="476400" cy="476400"/>
          </a:xfrm>
          <a:prstGeom prst="ellipse">
            <a:avLst/>
          </a:prstGeom>
          <a:solidFill>
            <a:srgbClr val="FFFFFF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450" tIns="56200" rIns="26450" bIns="56200" anchor="ctr" anchorCtr="0">
            <a:noAutofit/>
          </a:bodyPr>
          <a:lstStyle/>
          <a:p>
            <a:pPr marL="0" marR="0" lvl="0" indent="0" algn="ctr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f96aca58e9_2_9"/>
          <p:cNvSpPr/>
          <p:nvPr/>
        </p:nvSpPr>
        <p:spPr>
          <a:xfrm>
            <a:off x="6317124" y="2044411"/>
            <a:ext cx="476400" cy="476400"/>
          </a:xfrm>
          <a:prstGeom prst="ellipse">
            <a:avLst/>
          </a:prstGeom>
          <a:solidFill>
            <a:srgbClr val="FFFFFF"/>
          </a:solidFill>
          <a:ln w="10575" cap="flat" cmpd="sng">
            <a:solidFill>
              <a:srgbClr val="E46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450" tIns="56200" rIns="26450" bIns="56200" anchor="ctr" anchorCtr="0">
            <a:noAutofit/>
          </a:bodyPr>
          <a:lstStyle/>
          <a:p>
            <a:pPr marL="0" marR="0" lvl="0" indent="0" algn="ctr" rtl="0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2f96aca58e9_2_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2525" y="204872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96aca58e9_2_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788" y="2105879"/>
            <a:ext cx="285884" cy="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96aca58e9_2_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600" y="2094388"/>
            <a:ext cx="383446" cy="3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998a46230_0_1"/>
          <p:cNvSpPr/>
          <p:nvPr/>
        </p:nvSpPr>
        <p:spPr>
          <a:xfrm>
            <a:off x="5331100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A1: NEEDFINDING</a:t>
            </a: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r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98F8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4" name="Google Shape;134;g2f998a46230_0_1"/>
          <p:cNvSpPr/>
          <p:nvPr/>
        </p:nvSpPr>
        <p:spPr>
          <a:xfrm>
            <a:off x="478521" y="342900"/>
            <a:ext cx="33339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898F8B"/>
                </a:solidFill>
                <a:latin typeface="Work Sans"/>
                <a:ea typeface="Work Sans"/>
                <a:cs typeface="Work Sans"/>
                <a:sym typeface="Work Sans"/>
              </a:rPr>
              <a:t>NEEDFINDING METHODOLOGY</a:t>
            </a: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f998a46230_0_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25" y="590125"/>
            <a:ext cx="2533251" cy="445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998a46230_0_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913" y="485700"/>
            <a:ext cx="3966349" cy="28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998a46230_0_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251" y="3335325"/>
            <a:ext cx="3695686" cy="16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Macintosh PowerPoint</Application>
  <PresentationFormat>On-screen Show (16:9)</PresentationFormat>
  <Paragraphs>410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Work Sans SemiBold</vt:lpstr>
      <vt:lpstr>Calibri</vt:lpstr>
      <vt:lpstr>Work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Pitch Software GmbH</dc:creator>
  <cp:lastModifiedBy>Steven Le</cp:lastModifiedBy>
  <cp:revision>2</cp:revision>
  <dcterms:created xsi:type="dcterms:W3CDTF">2024-09-30T21:38:40Z</dcterms:created>
  <dcterms:modified xsi:type="dcterms:W3CDTF">2024-10-28T21:52:51Z</dcterms:modified>
</cp:coreProperties>
</file>